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7402" autoAdjust="0"/>
  </p:normalViewPr>
  <p:slideViewPr>
    <p:cSldViewPr snapToGrid="0" snapToObjects="1">
      <p:cViewPr varScale="1">
        <p:scale>
          <a:sx n="201" d="100"/>
          <a:sy n="201" d="100"/>
        </p:scale>
        <p:origin x="576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1" d="100"/>
          <a:sy n="121" d="100"/>
        </p:scale>
        <p:origin x="5670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EBACA227-F7FA-0615-75BA-6CBD38959D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75C6F60-19B2-966A-9AF3-B9A41AD66C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2913063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7A49EF-2FEE-495B-9B5D-531E11B5F8F0}" type="datetimeFigureOut">
              <a:rPr lang="zh-TW" altLang="en-US" smtClean="0"/>
              <a:t>2025/12/21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12CA703-5319-FDC0-B099-245019FE26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3C65FC-F070-578E-D7AB-5212BF1ECCE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2913063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DCA117-D21C-4676-B885-11CD5F23A9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0072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6308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6D96937-1C4F-43CE-1968-E3D970144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0D14250-D9A7-A35B-5AF5-2C7456868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98E7C7B-5D7C-233A-A822-C75EAB9A97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微軟正黑體" panose="020B0604030504040204" pitchFamily="34" charset="-120"/>
              </a:defRPr>
            </a:lvl1pPr>
          </a:lstStyle>
          <a:p>
            <a:fld id="{C3F6BFC8-A412-4A96-9E01-7A893296874E}" type="datetimeFigureOut">
              <a:rPr lang="zh-TW" altLang="en-US" smtClean="0"/>
              <a:pPr/>
              <a:t>2025/12/21</a:t>
            </a:fld>
            <a:endParaRPr lang="zh-TW" alt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E1F334B-033E-D385-E733-7E8D5CF273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微軟正黑體" panose="020B060403050404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ADAE38D-BCD7-977A-A82F-3B2F15397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微軟正黑體" panose="020B0604030504040204" pitchFamily="34" charset="-120"/>
              </a:defRPr>
            </a:lvl1pPr>
          </a:lstStyle>
          <a:p>
            <a:fld id="{2A067C1C-7E90-4FE0-90C8-D1AA1BE83971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微軟正黑體" panose="020B0604030504040204" pitchFamily="34" charset="-12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微軟正黑體" panose="020B0604030504040204" pitchFamily="34" charset="-12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微軟正黑體" panose="020B0604030504040204" pitchFamily="34" charset="-12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微軟正黑體" panose="020B0604030504040204" pitchFamily="34" charset="-12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微軟正黑體" panose="020B0604030504040204" pitchFamily="34" charset="-12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微軟正黑體" panose="020B0604030504040204" pitchFamily="34" charset="-12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4" y="1151651"/>
            <a:ext cx="5107569" cy="5219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ts val="4300"/>
              </a:lnSpc>
              <a:buNone/>
            </a:pPr>
            <a:r>
              <a:rPr lang="en-US" sz="3200" b="1" dirty="0" err="1">
                <a:solidFill>
                  <a:srgbClr val="2D3436"/>
                </a:solidFill>
                <a:latin typeface="+mj-ea"/>
                <a:ea typeface="+mj-ea"/>
              </a:rPr>
              <a:t>零剩食：</a:t>
            </a:r>
            <a:r>
              <a:rPr lang="en-US" sz="3200" b="1" dirty="0" err="1">
                <a:solidFill>
                  <a:srgbClr val="2D3436"/>
                </a:solidFill>
                <a:latin typeface="微軟正黑體" panose="020B0604030504040204" pitchFamily="34" charset="-120"/>
                <a:ea typeface="+mj-ea"/>
              </a:rPr>
              <a:t>AI</a:t>
            </a:r>
            <a:r>
              <a:rPr lang="en-US" sz="3200" b="1" dirty="0">
                <a:solidFill>
                  <a:srgbClr val="2D3436"/>
                </a:solidFill>
                <a:latin typeface="微軟正黑體" panose="020B0604030504040204" pitchFamily="34" charset="-120"/>
                <a:ea typeface="+mj-ea"/>
              </a:rPr>
              <a:t> </a:t>
            </a:r>
            <a:r>
              <a:rPr lang="en-US" sz="3200" b="1" dirty="0" err="1">
                <a:solidFill>
                  <a:srgbClr val="2D3436"/>
                </a:solidFill>
                <a:latin typeface="+mj-ea"/>
                <a:ea typeface="+mj-ea"/>
              </a:rPr>
              <a:t>創意主廚</a:t>
            </a:r>
            <a:endParaRPr lang="en-US" sz="3200" dirty="0">
              <a:latin typeface="+mj-ea"/>
              <a:ea typeface="+mj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428625" y="2391761"/>
            <a:ext cx="1145442" cy="19191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69" kern="0" spc="1" dirty="0">
                <a:latin typeface="微軟正黑體" panose="020B0604030504040204" pitchFamily="34" charset="-120"/>
              </a:rPr>
              <a:t>第二組專案提案</a:t>
            </a:r>
            <a:endParaRPr lang="en-US" sz="1269" dirty="0">
              <a:latin typeface="微軟正黑體" panose="020B0604030504040204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00075" y="3070417"/>
            <a:ext cx="359073" cy="20518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b="1" dirty="0">
                <a:solidFill>
                  <a:srgbClr val="0984E3"/>
                </a:solidFill>
                <a:latin typeface="微軟正黑體" panose="020B0604030504040204" pitchFamily="34" charset="-120"/>
              </a:rPr>
              <a:t>組長</a:t>
            </a:r>
            <a:endParaRPr lang="en-US" sz="1400" dirty="0">
              <a:latin typeface="微軟正黑體" panose="020B0604030504040204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00075" y="3304710"/>
            <a:ext cx="461665" cy="18979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ts val="1600"/>
              </a:lnSpc>
            </a:pPr>
            <a:r>
              <a:rPr lang="en-US" sz="1200" dirty="0">
                <a:latin typeface="微軟正黑體" panose="020B0604030504040204" pitchFamily="34" charset="-120"/>
              </a:rPr>
              <a:t>黃凡爵</a:t>
            </a:r>
          </a:p>
        </p:txBody>
      </p:sp>
      <p:sp>
        <p:nvSpPr>
          <p:cNvPr id="7" name="Text 4"/>
          <p:cNvSpPr/>
          <p:nvPr/>
        </p:nvSpPr>
        <p:spPr>
          <a:xfrm>
            <a:off x="600075" y="3617584"/>
            <a:ext cx="359073" cy="20518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b="1" dirty="0">
                <a:solidFill>
                  <a:srgbClr val="0984E3"/>
                </a:solidFill>
                <a:latin typeface="微軟正黑體" panose="020B0604030504040204" pitchFamily="34" charset="-120"/>
              </a:rPr>
              <a:t>組員</a:t>
            </a:r>
            <a:endParaRPr lang="en-US" sz="1400" dirty="0">
              <a:latin typeface="微軟正黑體" panose="020B0604030504040204" pitchFamily="34" charset="-12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00074" y="3851877"/>
            <a:ext cx="3057525" cy="18979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 err="1">
                <a:latin typeface="微軟正黑體" panose="020B0604030504040204" pitchFamily="34" charset="-120"/>
              </a:rPr>
              <a:t>王弘凱、黃冠傑</a:t>
            </a:r>
            <a:r>
              <a:rPr lang="zh-TW" altLang="en-US" sz="1200" dirty="0">
                <a:latin typeface="微軟正黑體" panose="020B0604030504040204" pitchFamily="34" charset="-120"/>
              </a:rPr>
              <a:t>、</a:t>
            </a:r>
            <a:r>
              <a:rPr lang="en-US" sz="1200" dirty="0" err="1">
                <a:latin typeface="微軟正黑體" panose="020B0604030504040204" pitchFamily="34" charset="-120"/>
              </a:rPr>
              <a:t>盧柏辰、廖柏瑋、黃郁如</a:t>
            </a:r>
            <a:endParaRPr lang="en-US" sz="1200" dirty="0">
              <a:latin typeface="微軟正黑體" panose="020B0604030504040204" pitchFamily="34" charset="-120"/>
            </a:endParaRPr>
          </a:p>
        </p:txBody>
      </p:sp>
      <p:pic>
        <p:nvPicPr>
          <p:cNvPr id="12" name="圖片 11" descr="一張含有 植物, 花盆, 花瓶, 圖畫 的圖片&#10;&#10;AI 產生的內容可能不正確。">
            <a:extLst>
              <a:ext uri="{FF2B5EF4-FFF2-40B4-BE49-F238E27FC236}">
                <a16:creationId xmlns:a16="http://schemas.microsoft.com/office/drawing/2014/main" id="{04720BF8-F755-3297-56B4-F5612E326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97845"/>
            <a:ext cx="4348034" cy="23716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59293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1007269"/>
            <a:ext cx="8001000" cy="14288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3949799" cy="3340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 err="1">
                <a:solidFill>
                  <a:srgbClr val="2D3436"/>
                </a:solidFill>
                <a:latin typeface="微軟正黑體" panose="020B0604030504040204" pitchFamily="34" charset="-120"/>
              </a:rPr>
              <a:t>核心問題：食材浪費的三大痛點</a:t>
            </a:r>
            <a:endParaRPr lang="en-US" sz="2200" dirty="0">
              <a:latin typeface="微軟正黑體" panose="020B0604030504040204" pitchFamily="34" charset="-120"/>
            </a:endParaRPr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199629C6-C5C9-FEE9-6159-3D6AEACB94DC}"/>
              </a:ext>
            </a:extLst>
          </p:cNvPr>
          <p:cNvGrpSpPr/>
          <p:nvPr/>
        </p:nvGrpSpPr>
        <p:grpSpPr>
          <a:xfrm>
            <a:off x="571500" y="1221581"/>
            <a:ext cx="428625" cy="428625"/>
            <a:chOff x="571500" y="1221581"/>
            <a:chExt cx="428625" cy="428625"/>
          </a:xfrm>
        </p:grpSpPr>
        <p:sp>
          <p:nvSpPr>
            <p:cNvPr id="6" name="Shape 3"/>
            <p:cNvSpPr/>
            <p:nvPr/>
          </p:nvSpPr>
          <p:spPr>
            <a:xfrm>
              <a:off x="571500" y="1221581"/>
              <a:ext cx="428625" cy="428625"/>
            </a:xfrm>
            <a:prstGeom prst="ellipse">
              <a:avLst/>
            </a:prstGeom>
            <a:solidFill>
              <a:srgbClr val="00B894"/>
            </a:solidFill>
            <a:ln/>
          </p:spPr>
        </p:sp>
        <p:pic>
          <p:nvPicPr>
            <p:cNvPr id="7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8656" y="1350169"/>
              <a:ext cx="214313" cy="171450"/>
            </a:xfrm>
            <a:prstGeom prst="rect">
              <a:avLst/>
            </a:prstGeom>
          </p:spPr>
        </p:pic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394E068F-67FA-CDB6-2F6C-D24A5493C8DD}"/>
              </a:ext>
            </a:extLst>
          </p:cNvPr>
          <p:cNvGrpSpPr/>
          <p:nvPr/>
        </p:nvGrpSpPr>
        <p:grpSpPr>
          <a:xfrm>
            <a:off x="1259217" y="1263463"/>
            <a:ext cx="4308872" cy="472495"/>
            <a:chOff x="1143000" y="1221581"/>
            <a:chExt cx="4308872" cy="472495"/>
          </a:xfrm>
        </p:grpSpPr>
        <p:sp>
          <p:nvSpPr>
            <p:cNvPr id="8" name="Text 4"/>
            <p:cNvSpPr/>
            <p:nvPr/>
          </p:nvSpPr>
          <p:spPr>
            <a:xfrm>
              <a:off x="1143000" y="1221581"/>
              <a:ext cx="718145" cy="20518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>
              <a:spAutoFit/>
            </a:bodyPr>
            <a:lstStyle/>
            <a:p>
              <a:pPr marL="0" indent="0" algn="l">
                <a:lnSpc>
                  <a:spcPts val="1600"/>
                </a:lnSpc>
                <a:buNone/>
              </a:pPr>
              <a:r>
                <a:rPr lang="en-US" sz="1400" b="1" dirty="0">
                  <a:solidFill>
                    <a:srgbClr val="2D3436"/>
                  </a:solidFill>
                  <a:latin typeface="微軟正黑體" panose="020B0604030504040204" pitchFamily="34" charset="-120"/>
                </a:rPr>
                <a:t>庫存盲點</a:t>
              </a:r>
              <a:endParaRPr lang="en-US" sz="1400" dirty="0">
                <a:latin typeface="微軟正黑體" panose="020B0604030504040204" pitchFamily="34" charset="-120"/>
              </a:endParaRPr>
            </a:p>
          </p:txBody>
        </p:sp>
        <p:sp>
          <p:nvSpPr>
            <p:cNvPr id="9" name="Text 5"/>
            <p:cNvSpPr/>
            <p:nvPr/>
          </p:nvSpPr>
          <p:spPr>
            <a:xfrm>
              <a:off x="1143000" y="1514475"/>
              <a:ext cx="4308872" cy="17960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>
              <a:spAutoFit/>
            </a:bodyPr>
            <a:lstStyle/>
            <a:p>
              <a:pPr algn="l">
                <a:lnSpc>
                  <a:spcPts val="1500"/>
                </a:lnSpc>
              </a:pPr>
              <a:r>
                <a:rPr lang="en-US" sz="1200" dirty="0" err="1">
                  <a:latin typeface="微軟正黑體" panose="020B0604030504040204" pitchFamily="34" charset="-120"/>
                </a:rPr>
                <a:t>使用者無法即時掌握冰箱內容物，導致重複購買與食材過期浪費</a:t>
              </a:r>
              <a:endParaRPr lang="en-US" sz="1200" dirty="0"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2D0D07CD-88EE-D8F9-339B-4492D90BA962}"/>
              </a:ext>
            </a:extLst>
          </p:cNvPr>
          <p:cNvGrpSpPr/>
          <p:nvPr/>
        </p:nvGrpSpPr>
        <p:grpSpPr>
          <a:xfrm>
            <a:off x="581756" y="2553890"/>
            <a:ext cx="428625" cy="428625"/>
            <a:chOff x="571500" y="1821656"/>
            <a:chExt cx="428625" cy="428625"/>
          </a:xfrm>
        </p:grpSpPr>
        <p:sp>
          <p:nvSpPr>
            <p:cNvPr id="10" name="Shape 6"/>
            <p:cNvSpPr/>
            <p:nvPr/>
          </p:nvSpPr>
          <p:spPr>
            <a:xfrm>
              <a:off x="571500" y="1821656"/>
              <a:ext cx="428625" cy="428625"/>
            </a:xfrm>
            <a:prstGeom prst="ellipse">
              <a:avLst/>
            </a:prstGeom>
            <a:solidFill>
              <a:srgbClr val="00B894"/>
            </a:solidFill>
            <a:ln/>
          </p:spPr>
        </p:sp>
        <p:pic>
          <p:nvPicPr>
            <p:cNvPr id="11" name="Image 2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0803" y="1950244"/>
              <a:ext cx="150019" cy="171450"/>
            </a:xfrm>
            <a:prstGeom prst="rect">
              <a:avLst/>
            </a:prstGeom>
          </p:spPr>
        </p:pic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9044F7DA-BCA6-28CE-9DD4-3A23E8FFF8F2}"/>
              </a:ext>
            </a:extLst>
          </p:cNvPr>
          <p:cNvGrpSpPr/>
          <p:nvPr/>
        </p:nvGrpSpPr>
        <p:grpSpPr>
          <a:xfrm>
            <a:off x="1259217" y="2534647"/>
            <a:ext cx="3693319" cy="472495"/>
            <a:chOff x="1143000" y="1821656"/>
            <a:chExt cx="3693319" cy="472495"/>
          </a:xfrm>
        </p:grpSpPr>
        <p:sp>
          <p:nvSpPr>
            <p:cNvPr id="12" name="Text 7"/>
            <p:cNvSpPr/>
            <p:nvPr/>
          </p:nvSpPr>
          <p:spPr>
            <a:xfrm>
              <a:off x="1143000" y="1821656"/>
              <a:ext cx="718145" cy="20518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>
              <a:spAutoFit/>
            </a:bodyPr>
            <a:lstStyle/>
            <a:p>
              <a:pPr marL="0" indent="0" algn="l">
                <a:lnSpc>
                  <a:spcPts val="1600"/>
                </a:lnSpc>
                <a:buNone/>
              </a:pPr>
              <a:r>
                <a:rPr lang="en-US" sz="1400" b="1" dirty="0" err="1">
                  <a:solidFill>
                    <a:srgbClr val="2D3436"/>
                  </a:solidFill>
                  <a:latin typeface="微軟正黑體" panose="020B0604030504040204" pitchFamily="34" charset="-120"/>
                </a:rPr>
                <a:t>料理卡關</a:t>
              </a:r>
              <a:endParaRPr lang="en-US" sz="1400" b="1" dirty="0">
                <a:solidFill>
                  <a:srgbClr val="2D3436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13" name="Text 8"/>
            <p:cNvSpPr/>
            <p:nvPr/>
          </p:nvSpPr>
          <p:spPr>
            <a:xfrm>
              <a:off x="1143000" y="2114550"/>
              <a:ext cx="3693319" cy="17960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>
              <a:spAutoFit/>
            </a:bodyPr>
            <a:lstStyle/>
            <a:p>
              <a:pPr marL="0" indent="0" algn="l">
                <a:lnSpc>
                  <a:spcPts val="1500"/>
                </a:lnSpc>
                <a:buNone/>
              </a:pPr>
              <a:r>
                <a:rPr lang="en-US" sz="1200" dirty="0" err="1">
                  <a:latin typeface="微軟正黑體" panose="020B0604030504040204" pitchFamily="34" charset="-120"/>
                </a:rPr>
                <a:t>零散剩食難以有效利用</a:t>
              </a:r>
              <a:r>
                <a:rPr lang="en-US" sz="1200" dirty="0" err="1">
                  <a:solidFill>
                    <a:srgbClr val="636E72"/>
                  </a:solidFill>
                  <a:latin typeface="微軟正黑體" panose="020B0604030504040204" pitchFamily="34" charset="-120"/>
                </a:rPr>
                <a:t>，</a:t>
              </a:r>
              <a:r>
                <a:rPr lang="en-US" sz="1200" dirty="0" err="1">
                  <a:latin typeface="微軟正黑體" panose="020B0604030504040204" pitchFamily="34" charset="-120"/>
                </a:rPr>
                <a:t>手動搜尋食譜耗時且缺乏創意</a:t>
              </a:r>
              <a:endParaRPr lang="en-US" sz="1200" dirty="0">
                <a:latin typeface="微軟正黑體" panose="020B0604030504040204" pitchFamily="34" charset="-120"/>
              </a:endParaRPr>
            </a:p>
          </p:txBody>
        </p:sp>
      </p:grp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506E9D3E-BF42-76CE-1E85-B73BFE6CB025}"/>
              </a:ext>
            </a:extLst>
          </p:cNvPr>
          <p:cNvGrpSpPr/>
          <p:nvPr/>
        </p:nvGrpSpPr>
        <p:grpSpPr>
          <a:xfrm>
            <a:off x="581756" y="3793331"/>
            <a:ext cx="428625" cy="428625"/>
            <a:chOff x="571500" y="2421731"/>
            <a:chExt cx="428625" cy="428625"/>
          </a:xfrm>
        </p:grpSpPr>
        <p:sp>
          <p:nvSpPr>
            <p:cNvPr id="14" name="Shape 9"/>
            <p:cNvSpPr/>
            <p:nvPr/>
          </p:nvSpPr>
          <p:spPr>
            <a:xfrm>
              <a:off x="571500" y="2421731"/>
              <a:ext cx="428625" cy="428625"/>
            </a:xfrm>
            <a:prstGeom prst="ellipse">
              <a:avLst/>
            </a:prstGeom>
            <a:solidFill>
              <a:srgbClr val="00B894"/>
            </a:solidFill>
            <a:ln/>
          </p:spPr>
        </p:sp>
        <p:pic>
          <p:nvPicPr>
            <p:cNvPr id="15" name="Image 3" descr="preencoded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0088" y="2550319"/>
              <a:ext cx="171450" cy="171450"/>
            </a:xfrm>
            <a:prstGeom prst="rect">
              <a:avLst/>
            </a:prstGeom>
          </p:spPr>
        </p:pic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3F473565-67CE-26FC-6BB7-8D788FBAEEFF}"/>
              </a:ext>
            </a:extLst>
          </p:cNvPr>
          <p:cNvGrpSpPr/>
          <p:nvPr/>
        </p:nvGrpSpPr>
        <p:grpSpPr>
          <a:xfrm>
            <a:off x="1259217" y="3774954"/>
            <a:ext cx="4308872" cy="472495"/>
            <a:chOff x="1143000" y="2421731"/>
            <a:chExt cx="4308872" cy="472495"/>
          </a:xfrm>
        </p:grpSpPr>
        <p:sp>
          <p:nvSpPr>
            <p:cNvPr id="16" name="Text 10"/>
            <p:cNvSpPr/>
            <p:nvPr/>
          </p:nvSpPr>
          <p:spPr>
            <a:xfrm>
              <a:off x="1143000" y="2421731"/>
              <a:ext cx="718145" cy="20518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>
              <a:spAutoFit/>
            </a:bodyPr>
            <a:lstStyle/>
            <a:p>
              <a:pPr marL="0" indent="0" algn="l">
                <a:lnSpc>
                  <a:spcPts val="1600"/>
                </a:lnSpc>
                <a:buNone/>
              </a:pPr>
              <a:r>
                <a:rPr lang="en-US" sz="1400" b="1" dirty="0">
                  <a:solidFill>
                    <a:srgbClr val="2D3436"/>
                  </a:solidFill>
                  <a:latin typeface="微軟正黑體" panose="020B0604030504040204" pitchFamily="34" charset="-120"/>
                </a:rPr>
                <a:t>動力缺口</a:t>
              </a:r>
              <a:endParaRPr lang="en-US" sz="1400" dirty="0">
                <a:latin typeface="微軟正黑體" panose="020B0604030504040204" pitchFamily="34" charset="-120"/>
              </a:endParaRPr>
            </a:p>
          </p:txBody>
        </p:sp>
        <p:sp>
          <p:nvSpPr>
            <p:cNvPr id="17" name="Text 11"/>
            <p:cNvSpPr/>
            <p:nvPr/>
          </p:nvSpPr>
          <p:spPr>
            <a:xfrm>
              <a:off x="1143000" y="2714625"/>
              <a:ext cx="4308872" cy="17960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>
              <a:spAutoFit/>
            </a:bodyPr>
            <a:lstStyle/>
            <a:p>
              <a:pPr marL="0" indent="0" algn="l">
                <a:lnSpc>
                  <a:spcPts val="1500"/>
                </a:lnSpc>
                <a:buNone/>
              </a:pPr>
              <a:r>
                <a:rPr lang="en-US" sz="1200" dirty="0" err="1">
                  <a:latin typeface="微軟正黑體" panose="020B0604030504040204" pitchFamily="34" charset="-120"/>
                </a:rPr>
                <a:t>環保概念過於抽象，缺乏即時回饋與成就感，難以持續改變行為</a:t>
              </a:r>
              <a:endParaRPr lang="en-US" sz="1200" dirty="0">
                <a:latin typeface="微軟正黑體" panose="020B0604030504040204" pitchFamily="34" charset="-12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41544" y="420589"/>
            <a:ext cx="3103414" cy="3340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解決方案：四大核心功能</a:t>
            </a:r>
            <a:endParaRPr lang="en-US" sz="2200" dirty="0">
              <a:latin typeface="微軟正黑體" panose="020B0604030504040204" pitchFamily="34" charset="-120"/>
            </a:endParaRPr>
          </a:p>
        </p:txBody>
      </p: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A6AC1000-F89B-6C2F-9614-03AC1D0E2856}"/>
              </a:ext>
            </a:extLst>
          </p:cNvPr>
          <p:cNvGrpSpPr/>
          <p:nvPr/>
        </p:nvGrpSpPr>
        <p:grpSpPr>
          <a:xfrm>
            <a:off x="541544" y="1263212"/>
            <a:ext cx="2635044" cy="1109167"/>
            <a:chOff x="1879160" y="1359737"/>
            <a:chExt cx="2635044" cy="1109167"/>
          </a:xfrm>
        </p:grpSpPr>
        <p:grpSp>
          <p:nvGrpSpPr>
            <p:cNvPr id="22" name="群組 21">
              <a:extLst>
                <a:ext uri="{FF2B5EF4-FFF2-40B4-BE49-F238E27FC236}">
                  <a16:creationId xmlns:a16="http://schemas.microsoft.com/office/drawing/2014/main" id="{FD0A3CC1-DC39-72B5-6AD1-5B5010E37794}"/>
                </a:ext>
              </a:extLst>
            </p:cNvPr>
            <p:cNvGrpSpPr/>
            <p:nvPr/>
          </p:nvGrpSpPr>
          <p:grpSpPr>
            <a:xfrm>
              <a:off x="1879160" y="1359737"/>
              <a:ext cx="357188" cy="357188"/>
              <a:chOff x="1879160" y="1359737"/>
              <a:chExt cx="357188" cy="357188"/>
            </a:xfrm>
          </p:grpSpPr>
          <p:sp>
            <p:nvSpPr>
              <p:cNvPr id="5" name="Shape 1"/>
              <p:cNvSpPr/>
              <p:nvPr/>
            </p:nvSpPr>
            <p:spPr>
              <a:xfrm>
                <a:off x="1879160" y="1359737"/>
                <a:ext cx="357188" cy="357188"/>
              </a:xfrm>
              <a:prstGeom prst="rect">
                <a:avLst/>
              </a:prstGeom>
              <a:solidFill>
                <a:srgbClr val="0984E3"/>
              </a:solidFill>
              <a:ln/>
            </p:spPr>
          </p:sp>
          <p:pic>
            <p:nvPicPr>
              <p:cNvPr id="6" name="Image 2" descr="preencoded.png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86316" y="1466894"/>
                <a:ext cx="142875" cy="142875"/>
              </a:xfrm>
              <a:prstGeom prst="rect">
                <a:avLst/>
              </a:prstGeom>
            </p:spPr>
          </p:pic>
        </p:grp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3A74E094-0A19-0212-04DC-2763A3A6FBC1}"/>
                </a:ext>
              </a:extLst>
            </p:cNvPr>
            <p:cNvGrpSpPr/>
            <p:nvPr/>
          </p:nvGrpSpPr>
          <p:grpSpPr>
            <a:xfrm>
              <a:off x="1879160" y="1802650"/>
              <a:ext cx="2635044" cy="666254"/>
              <a:chOff x="1879160" y="1802650"/>
              <a:chExt cx="2635044" cy="666254"/>
            </a:xfrm>
          </p:grpSpPr>
          <p:sp>
            <p:nvSpPr>
              <p:cNvPr id="7" name="Text 2"/>
              <p:cNvSpPr/>
              <p:nvPr/>
            </p:nvSpPr>
            <p:spPr>
              <a:xfrm>
                <a:off x="1879160" y="1802650"/>
                <a:ext cx="1256754" cy="205184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>
                <a:spAutoFit/>
              </a:bodyPr>
              <a:lstStyle/>
              <a:p>
                <a:pPr marL="0" indent="0" algn="l">
                  <a:lnSpc>
                    <a:spcPts val="1600"/>
                  </a:lnSpc>
                  <a:buNone/>
                </a:pPr>
                <a:r>
                  <a:rPr lang="en-US" sz="1400" b="1" dirty="0">
                    <a:solidFill>
                      <a:srgbClr val="2D3436"/>
                    </a:solidFill>
                    <a:latin typeface="微軟正黑體" panose="020B0604030504040204" pitchFamily="34" charset="-120"/>
                  </a:rPr>
                  <a:t>自動化庫存管理</a:t>
                </a:r>
                <a:endParaRPr lang="en-US" sz="1400" dirty="0">
                  <a:latin typeface="微軟正黑體" panose="020B0604030504040204" pitchFamily="34" charset="-120"/>
                </a:endParaRPr>
              </a:p>
            </p:txBody>
          </p:sp>
          <p:sp>
            <p:nvSpPr>
              <p:cNvPr id="8" name="Text 3"/>
              <p:cNvSpPr/>
              <p:nvPr/>
            </p:nvSpPr>
            <p:spPr>
              <a:xfrm>
                <a:off x="1879160" y="2109831"/>
                <a:ext cx="2635044" cy="35907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indent="0" algn="l">
                  <a:lnSpc>
                    <a:spcPts val="1400"/>
                  </a:lnSpc>
                  <a:buNone/>
                </a:pPr>
                <a:r>
                  <a:rPr lang="en-US" sz="1200" dirty="0" err="1">
                    <a:latin typeface="微軟正黑體" panose="020B0604030504040204" pitchFamily="34" charset="-120"/>
                  </a:rPr>
                  <a:t>拍照即可完成食材盤點，庫存資料即時同步雲端，告別手動記錄</a:t>
                </a:r>
                <a:endParaRPr lang="en-US" sz="1200" dirty="0">
                  <a:latin typeface="微軟正黑體" panose="020B0604030504040204" pitchFamily="34" charset="-120"/>
                </a:endParaRPr>
              </a:p>
            </p:txBody>
          </p:sp>
        </p:grp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F8ECF0A2-B1EC-D5BC-FE42-8D8778D7401A}"/>
              </a:ext>
            </a:extLst>
          </p:cNvPr>
          <p:cNvGrpSpPr/>
          <p:nvPr/>
        </p:nvGrpSpPr>
        <p:grpSpPr>
          <a:xfrm>
            <a:off x="4422335" y="1264832"/>
            <a:ext cx="2697603" cy="1109167"/>
            <a:chOff x="4422335" y="1359737"/>
            <a:chExt cx="2697603" cy="1109167"/>
          </a:xfrm>
        </p:grpSpPr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4A93AF75-DD59-AA45-6607-5E84A4DC9754}"/>
                </a:ext>
              </a:extLst>
            </p:cNvPr>
            <p:cNvGrpSpPr/>
            <p:nvPr/>
          </p:nvGrpSpPr>
          <p:grpSpPr>
            <a:xfrm>
              <a:off x="4422335" y="1359737"/>
              <a:ext cx="357188" cy="357188"/>
              <a:chOff x="4422335" y="1359737"/>
              <a:chExt cx="357188" cy="357188"/>
            </a:xfrm>
          </p:grpSpPr>
          <p:sp>
            <p:nvSpPr>
              <p:cNvPr id="9" name="Shape 4"/>
              <p:cNvSpPr/>
              <p:nvPr/>
            </p:nvSpPr>
            <p:spPr>
              <a:xfrm>
                <a:off x="4422335" y="1359737"/>
                <a:ext cx="357188" cy="357188"/>
              </a:xfrm>
              <a:prstGeom prst="rect">
                <a:avLst/>
              </a:prstGeom>
              <a:solidFill>
                <a:srgbClr val="00B894"/>
              </a:solidFill>
              <a:ln/>
            </p:spPr>
          </p:sp>
          <p:pic>
            <p:nvPicPr>
              <p:cNvPr id="10" name="Image 3" descr="preencoded.png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29491" y="1466894"/>
                <a:ext cx="142875" cy="142875"/>
              </a:xfrm>
              <a:prstGeom prst="rect">
                <a:avLst/>
              </a:prstGeom>
            </p:spPr>
          </p:pic>
        </p:grpSp>
        <p:grpSp>
          <p:nvGrpSpPr>
            <p:cNvPr id="27" name="群組 26">
              <a:extLst>
                <a:ext uri="{FF2B5EF4-FFF2-40B4-BE49-F238E27FC236}">
                  <a16:creationId xmlns:a16="http://schemas.microsoft.com/office/drawing/2014/main" id="{671BFD34-FA74-377D-8EB1-73D394F82C9F}"/>
                </a:ext>
              </a:extLst>
            </p:cNvPr>
            <p:cNvGrpSpPr/>
            <p:nvPr/>
          </p:nvGrpSpPr>
          <p:grpSpPr>
            <a:xfrm>
              <a:off x="4422335" y="1802650"/>
              <a:ext cx="2697603" cy="666254"/>
              <a:chOff x="4422335" y="1802650"/>
              <a:chExt cx="2697603" cy="666254"/>
            </a:xfrm>
          </p:grpSpPr>
          <p:sp>
            <p:nvSpPr>
              <p:cNvPr id="11" name="Text 5"/>
              <p:cNvSpPr/>
              <p:nvPr/>
            </p:nvSpPr>
            <p:spPr>
              <a:xfrm>
                <a:off x="4422335" y="1802650"/>
                <a:ext cx="1256754" cy="205184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>
                <a:spAutoFit/>
              </a:bodyPr>
              <a:lstStyle/>
              <a:p>
                <a:pPr marL="0" indent="0" algn="l">
                  <a:lnSpc>
                    <a:spcPts val="1600"/>
                  </a:lnSpc>
                  <a:buNone/>
                </a:pPr>
                <a:r>
                  <a:rPr lang="en-US" sz="1400" b="1" dirty="0">
                    <a:solidFill>
                      <a:srgbClr val="2D3436"/>
                    </a:solidFill>
                    <a:latin typeface="微軟正黑體" panose="020B0604030504040204" pitchFamily="34" charset="-120"/>
                  </a:rPr>
                  <a:t>客製化食譜生成</a:t>
                </a:r>
                <a:endParaRPr lang="en-US" sz="1400" dirty="0">
                  <a:latin typeface="微軟正黑體" panose="020B0604030504040204" pitchFamily="34" charset="-120"/>
                </a:endParaRPr>
              </a:p>
            </p:txBody>
          </p:sp>
          <p:sp>
            <p:nvSpPr>
              <p:cNvPr id="12" name="Text 6"/>
              <p:cNvSpPr/>
              <p:nvPr/>
            </p:nvSpPr>
            <p:spPr>
              <a:xfrm>
                <a:off x="4422335" y="2109831"/>
                <a:ext cx="2697603" cy="35907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1400"/>
                  </a:lnSpc>
                </a:pPr>
                <a:r>
                  <a:rPr lang="en-US" sz="1200" dirty="0">
                    <a:latin typeface="微軟正黑體" panose="020B0604030504040204" pitchFamily="34" charset="-120"/>
                  </a:rPr>
                  <a:t>AI </a:t>
                </a:r>
                <a:r>
                  <a:rPr lang="en-US" sz="1200" dirty="0" err="1">
                    <a:latin typeface="微軟正黑體" panose="020B0604030504040204" pitchFamily="34" charset="-120"/>
                  </a:rPr>
                  <a:t>分析現有食材，自動生成創意食譜，讓剩食變身美味佳餚</a:t>
                </a:r>
                <a:endParaRPr lang="en-US" sz="1200" dirty="0">
                  <a:latin typeface="微軟正黑體" panose="020B0604030504040204" pitchFamily="34" charset="-120"/>
                </a:endParaRPr>
              </a:p>
            </p:txBody>
          </p:sp>
        </p:grp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8214E20D-1E5A-96F7-D069-C3234C02F2EE}"/>
              </a:ext>
            </a:extLst>
          </p:cNvPr>
          <p:cNvGrpSpPr/>
          <p:nvPr/>
        </p:nvGrpSpPr>
        <p:grpSpPr>
          <a:xfrm>
            <a:off x="573432" y="2789449"/>
            <a:ext cx="2634841" cy="1109166"/>
            <a:chOff x="1879160" y="2647008"/>
            <a:chExt cx="2634841" cy="1109166"/>
          </a:xfrm>
        </p:grpSpPr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7E7245A8-8F07-F5CC-EE54-5FA3EB820FBC}"/>
                </a:ext>
              </a:extLst>
            </p:cNvPr>
            <p:cNvGrpSpPr/>
            <p:nvPr/>
          </p:nvGrpSpPr>
          <p:grpSpPr>
            <a:xfrm>
              <a:off x="1879160" y="2647008"/>
              <a:ext cx="357188" cy="357188"/>
              <a:chOff x="1879160" y="2647008"/>
              <a:chExt cx="357188" cy="357188"/>
            </a:xfrm>
          </p:grpSpPr>
          <p:sp>
            <p:nvSpPr>
              <p:cNvPr id="13" name="Shape 7"/>
              <p:cNvSpPr/>
              <p:nvPr/>
            </p:nvSpPr>
            <p:spPr>
              <a:xfrm>
                <a:off x="1879160" y="2647008"/>
                <a:ext cx="357188" cy="357188"/>
              </a:xfrm>
              <a:prstGeom prst="rect">
                <a:avLst/>
              </a:prstGeom>
              <a:solidFill>
                <a:srgbClr val="00B894"/>
              </a:solidFill>
              <a:ln/>
            </p:spPr>
          </p:sp>
          <p:pic>
            <p:nvPicPr>
              <p:cNvPr id="14" name="Image 4" descr="preencoded.png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77387" y="2754164"/>
                <a:ext cx="160734" cy="142875"/>
              </a:xfrm>
              <a:prstGeom prst="rect">
                <a:avLst/>
              </a:prstGeom>
            </p:spPr>
          </p:pic>
        </p:grpSp>
        <p:grpSp>
          <p:nvGrpSpPr>
            <p:cNvPr id="29" name="群組 28">
              <a:extLst>
                <a:ext uri="{FF2B5EF4-FFF2-40B4-BE49-F238E27FC236}">
                  <a16:creationId xmlns:a16="http://schemas.microsoft.com/office/drawing/2014/main" id="{DE6FADC2-8343-A88D-B55F-D519825BD6AF}"/>
                </a:ext>
              </a:extLst>
            </p:cNvPr>
            <p:cNvGrpSpPr/>
            <p:nvPr/>
          </p:nvGrpSpPr>
          <p:grpSpPr>
            <a:xfrm>
              <a:off x="1879160" y="3089920"/>
              <a:ext cx="2634841" cy="666254"/>
              <a:chOff x="1879160" y="3089920"/>
              <a:chExt cx="2634841" cy="666254"/>
            </a:xfrm>
          </p:grpSpPr>
          <p:sp>
            <p:nvSpPr>
              <p:cNvPr id="15" name="Text 8"/>
              <p:cNvSpPr/>
              <p:nvPr/>
            </p:nvSpPr>
            <p:spPr>
              <a:xfrm>
                <a:off x="1879160" y="3089920"/>
                <a:ext cx="1256754" cy="205184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>
                <a:spAutoFit/>
              </a:bodyPr>
              <a:lstStyle/>
              <a:p>
                <a:pPr marL="0" indent="0" algn="l">
                  <a:lnSpc>
                    <a:spcPts val="1600"/>
                  </a:lnSpc>
                  <a:buNone/>
                </a:pPr>
                <a:r>
                  <a:rPr lang="en-US" sz="1400" b="1" dirty="0">
                    <a:solidFill>
                      <a:srgbClr val="2D3436"/>
                    </a:solidFill>
                    <a:latin typeface="微軟正黑體" panose="020B0604030504040204" pitchFamily="34" charset="-120"/>
                  </a:rPr>
                  <a:t>具象化環保成效</a:t>
                </a:r>
                <a:endParaRPr lang="en-US" sz="1400" dirty="0">
                  <a:latin typeface="微軟正黑體" panose="020B0604030504040204" pitchFamily="34" charset="-120"/>
                </a:endParaRPr>
              </a:p>
            </p:txBody>
          </p:sp>
          <p:sp>
            <p:nvSpPr>
              <p:cNvPr id="16" name="Text 9"/>
              <p:cNvSpPr/>
              <p:nvPr/>
            </p:nvSpPr>
            <p:spPr>
              <a:xfrm>
                <a:off x="1879160" y="3397101"/>
                <a:ext cx="2634841" cy="35907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indent="0" algn="l">
                  <a:lnSpc>
                    <a:spcPts val="1400"/>
                  </a:lnSpc>
                  <a:buNone/>
                </a:pPr>
                <a:r>
                  <a:rPr lang="en-US" sz="1200" dirty="0" err="1">
                    <a:latin typeface="微軟正黑體" panose="020B0604030504040204" pitchFamily="34" charset="-120"/>
                  </a:rPr>
                  <a:t>即時追蹤個人減碳數據，透過視覺化儀表板呈現環保貢獻</a:t>
                </a:r>
                <a:endParaRPr lang="en-US" sz="1200" dirty="0">
                  <a:latin typeface="微軟正黑體" panose="020B0604030504040204" pitchFamily="34" charset="-120"/>
                </a:endParaRPr>
              </a:p>
            </p:txBody>
          </p:sp>
        </p:grpSp>
      </p:grp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E1377342-8867-1652-CD1D-375C0AEFE334}"/>
              </a:ext>
            </a:extLst>
          </p:cNvPr>
          <p:cNvGrpSpPr/>
          <p:nvPr/>
        </p:nvGrpSpPr>
        <p:grpSpPr>
          <a:xfrm>
            <a:off x="4422335" y="2778206"/>
            <a:ext cx="2634841" cy="1109166"/>
            <a:chOff x="4422335" y="2647008"/>
            <a:chExt cx="2634841" cy="1109166"/>
          </a:xfrm>
        </p:grpSpPr>
        <p:grpSp>
          <p:nvGrpSpPr>
            <p:cNvPr id="25" name="群組 24">
              <a:extLst>
                <a:ext uri="{FF2B5EF4-FFF2-40B4-BE49-F238E27FC236}">
                  <a16:creationId xmlns:a16="http://schemas.microsoft.com/office/drawing/2014/main" id="{7866675C-6518-7A93-5DA5-91C6C1F295D1}"/>
                </a:ext>
              </a:extLst>
            </p:cNvPr>
            <p:cNvGrpSpPr/>
            <p:nvPr/>
          </p:nvGrpSpPr>
          <p:grpSpPr>
            <a:xfrm>
              <a:off x="4422335" y="2647008"/>
              <a:ext cx="357188" cy="357188"/>
              <a:chOff x="4422335" y="2647008"/>
              <a:chExt cx="357188" cy="357188"/>
            </a:xfrm>
          </p:grpSpPr>
          <p:sp>
            <p:nvSpPr>
              <p:cNvPr id="17" name="Shape 10"/>
              <p:cNvSpPr/>
              <p:nvPr/>
            </p:nvSpPr>
            <p:spPr>
              <a:xfrm>
                <a:off x="4422335" y="2647008"/>
                <a:ext cx="357188" cy="357188"/>
              </a:xfrm>
              <a:prstGeom prst="rect">
                <a:avLst/>
              </a:prstGeom>
              <a:solidFill>
                <a:srgbClr val="0984E3"/>
              </a:solidFill>
              <a:ln/>
            </p:spPr>
          </p:sp>
          <p:pic>
            <p:nvPicPr>
              <p:cNvPr id="18" name="Image 5" descr="preencoded.png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29491" y="2754164"/>
                <a:ext cx="142875" cy="142875"/>
              </a:xfrm>
              <a:prstGeom prst="rect">
                <a:avLst/>
              </a:prstGeom>
            </p:spPr>
          </p:pic>
        </p:grpSp>
        <p:grpSp>
          <p:nvGrpSpPr>
            <p:cNvPr id="28" name="群組 27">
              <a:extLst>
                <a:ext uri="{FF2B5EF4-FFF2-40B4-BE49-F238E27FC236}">
                  <a16:creationId xmlns:a16="http://schemas.microsoft.com/office/drawing/2014/main" id="{010FFB7D-E839-6565-65F6-44C2905EA233}"/>
                </a:ext>
              </a:extLst>
            </p:cNvPr>
            <p:cNvGrpSpPr/>
            <p:nvPr/>
          </p:nvGrpSpPr>
          <p:grpSpPr>
            <a:xfrm>
              <a:off x="4422335" y="3089920"/>
              <a:ext cx="2634841" cy="666254"/>
              <a:chOff x="4422335" y="3089920"/>
              <a:chExt cx="2634841" cy="666254"/>
            </a:xfrm>
          </p:grpSpPr>
          <p:sp>
            <p:nvSpPr>
              <p:cNvPr id="19" name="Text 11"/>
              <p:cNvSpPr/>
              <p:nvPr/>
            </p:nvSpPr>
            <p:spPr>
              <a:xfrm>
                <a:off x="4422335" y="3089920"/>
                <a:ext cx="1256754" cy="205184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>
                <a:spAutoFit/>
              </a:bodyPr>
              <a:lstStyle/>
              <a:p>
                <a:pPr marL="0" indent="0" algn="l">
                  <a:lnSpc>
                    <a:spcPts val="1600"/>
                  </a:lnSpc>
                  <a:buNone/>
                </a:pPr>
                <a:r>
                  <a:rPr lang="en-US" sz="1400" b="1" dirty="0">
                    <a:solidFill>
                      <a:srgbClr val="2D3436"/>
                    </a:solidFill>
                    <a:latin typeface="微軟正黑體" panose="020B0604030504040204" pitchFamily="34" charset="-120"/>
                  </a:rPr>
                  <a:t>獎勵化行為驅動</a:t>
                </a:r>
                <a:endParaRPr lang="en-US" sz="1400" dirty="0">
                  <a:latin typeface="微軟正黑體" panose="020B0604030504040204" pitchFamily="34" charset="-120"/>
                </a:endParaRPr>
              </a:p>
            </p:txBody>
          </p:sp>
          <p:sp>
            <p:nvSpPr>
              <p:cNvPr id="20" name="Text 12"/>
              <p:cNvSpPr/>
              <p:nvPr/>
            </p:nvSpPr>
            <p:spPr>
              <a:xfrm>
                <a:off x="4422335" y="3397101"/>
                <a:ext cx="2634841" cy="35907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indent="0" algn="l">
                  <a:lnSpc>
                    <a:spcPts val="1400"/>
                  </a:lnSpc>
                  <a:buNone/>
                </a:pPr>
                <a:r>
                  <a:rPr lang="en-US" sz="1200" dirty="0" err="1">
                    <a:latin typeface="微軟正黑體" panose="020B0604030504040204" pitchFamily="34" charset="-120"/>
                  </a:rPr>
                  <a:t>完成料理任務獲得優惠回饋，讓環保行動同時省錢省心</a:t>
                </a:r>
                <a:endParaRPr lang="en-US" sz="1200" dirty="0">
                  <a:latin typeface="微軟正黑體" panose="020B0604030504040204" pitchFamily="34" charset="-120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" y="-8059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428625"/>
            <a:ext cx="1692771" cy="3340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市場定位分析</a:t>
            </a:r>
            <a:endParaRPr lang="en-US" sz="2200" dirty="0">
              <a:latin typeface="微軟正黑體" panose="020B0604030504040204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357188" y="1398719"/>
            <a:ext cx="825522" cy="360099"/>
          </a:xfrm>
          <a:prstGeom prst="rect">
            <a:avLst/>
          </a:prstGeom>
          <a:noFill/>
          <a:ln/>
        </p:spPr>
        <p:txBody>
          <a:bodyPr wrap="square" lIns="85090" tIns="102108" rIns="85090" bIns="1021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比較維度</a:t>
            </a:r>
            <a:endParaRPr lang="en-US" sz="1000" dirty="0">
              <a:latin typeface="微軟正黑體" panose="020B0604030504040204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254147" y="1407319"/>
            <a:ext cx="769441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b="1" dirty="0" err="1">
                <a:solidFill>
                  <a:srgbClr val="2D3436"/>
                </a:solidFill>
                <a:latin typeface="微軟正黑體" panose="020B0604030504040204" pitchFamily="34" charset="-120"/>
              </a:rPr>
              <a:t>商業端硬體</a:t>
            </a:r>
            <a:endParaRPr lang="en-US" sz="1200" b="1" dirty="0">
              <a:solidFill>
                <a:srgbClr val="2D3436"/>
              </a:solidFill>
              <a:latin typeface="微軟正黑體" panose="020B0604030504040204" pitchFamily="34" charset="-120"/>
            </a:endParaRPr>
          </a:p>
          <a:p>
            <a:pPr marL="0" indent="0" algn="l">
              <a:lnSpc>
                <a:spcPts val="1200"/>
              </a:lnSpc>
              <a:buNone/>
            </a:pPr>
            <a:r>
              <a:rPr lang="en-US" altLang="zh-TW" sz="1200" dirty="0">
                <a:latin typeface="+mj-lt"/>
                <a:ea typeface="+mj-ea"/>
              </a:rPr>
              <a:t>(</a:t>
            </a:r>
            <a:r>
              <a:rPr lang="en-US" altLang="zh-TW" sz="1200" dirty="0">
                <a:ea typeface="+mj-ea"/>
              </a:rPr>
              <a:t>Winnow</a:t>
            </a:r>
            <a:r>
              <a:rPr lang="en-US" altLang="zh-TW" sz="1200" dirty="0">
                <a:latin typeface="+mj-lt"/>
                <a:ea typeface="+mj-ea"/>
              </a:rPr>
              <a:t>)</a:t>
            </a:r>
            <a:endParaRPr lang="en-US" sz="1200" dirty="0">
              <a:latin typeface="微軟正黑體" panose="020B0604030504040204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630016" y="1407319"/>
            <a:ext cx="953787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b="1" dirty="0" err="1">
                <a:solidFill>
                  <a:srgbClr val="2D3436"/>
                </a:solidFill>
                <a:latin typeface="微軟正黑體" panose="020B0604030504040204" pitchFamily="34" charset="-120"/>
              </a:rPr>
              <a:t>傳統食譜</a:t>
            </a:r>
            <a:r>
              <a:rPr lang="en-US" sz="1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 </a:t>
            </a:r>
            <a:r>
              <a:rPr lang="en-US" sz="1200" b="1" dirty="0">
                <a:solidFill>
                  <a:srgbClr val="2D3436"/>
                </a:solidFill>
                <a:latin typeface="+mj-lt"/>
              </a:rPr>
              <a:t>APP</a:t>
            </a:r>
          </a:p>
          <a:p>
            <a:pPr>
              <a:lnSpc>
                <a:spcPts val="1200"/>
              </a:lnSpc>
            </a:pPr>
            <a:r>
              <a:rPr lang="en-US" altLang="zh-TW" sz="1200" dirty="0">
                <a:latin typeface="+mj-lt"/>
                <a:ea typeface="+mj-ea"/>
              </a:rPr>
              <a:t>(</a:t>
            </a:r>
            <a:r>
              <a:rPr lang="en-US" altLang="zh-TW" sz="1200" dirty="0" err="1">
                <a:ea typeface="+mj-ea"/>
              </a:rPr>
              <a:t>SuperCook</a:t>
            </a:r>
            <a:r>
              <a:rPr lang="en-US" altLang="zh-TW" sz="1200" dirty="0">
                <a:latin typeface="+mj-lt"/>
                <a:ea typeface="+mj-ea"/>
              </a:rPr>
              <a:t>)</a:t>
            </a:r>
          </a:p>
        </p:txBody>
      </p:sp>
      <p:sp>
        <p:nvSpPr>
          <p:cNvPr id="8" name="Text 5"/>
          <p:cNvSpPr/>
          <p:nvPr/>
        </p:nvSpPr>
        <p:spPr>
          <a:xfrm>
            <a:off x="2630016" y="1595117"/>
            <a:ext cx="65" cy="11663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endParaRPr lang="en-US" sz="1000" dirty="0">
              <a:latin typeface="+mj-lt"/>
              <a:ea typeface="+mj-ea"/>
            </a:endParaRPr>
          </a:p>
        </p:txBody>
      </p:sp>
      <p:sp>
        <p:nvSpPr>
          <p:cNvPr id="9" name="Shape 6"/>
          <p:cNvSpPr/>
          <p:nvPr/>
        </p:nvSpPr>
        <p:spPr>
          <a:xfrm>
            <a:off x="3934448" y="1289198"/>
            <a:ext cx="1926273" cy="542925"/>
          </a:xfrm>
          <a:prstGeom prst="rect">
            <a:avLst/>
          </a:prstGeom>
          <a:solidFill>
            <a:srgbClr val="00B894">
              <a:alpha val="8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3934448" y="1835944"/>
            <a:ext cx="1926273" cy="14288"/>
          </a:xfrm>
          <a:prstGeom prst="rect">
            <a:avLst/>
          </a:prstGeom>
          <a:solidFill>
            <a:srgbClr val="2D3436"/>
          </a:solidFill>
          <a:ln/>
        </p:spPr>
      </p:sp>
      <p:sp>
        <p:nvSpPr>
          <p:cNvPr id="11" name="Text 8"/>
          <p:cNvSpPr/>
          <p:nvPr/>
        </p:nvSpPr>
        <p:spPr>
          <a:xfrm>
            <a:off x="4005886" y="1403747"/>
            <a:ext cx="1125757" cy="33342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ts val="1300"/>
              </a:lnSpc>
            </a:pPr>
            <a:r>
              <a:rPr lang="en-US" sz="1200" b="1" dirty="0">
                <a:solidFill>
                  <a:srgbClr val="00896C"/>
                </a:solidFill>
                <a:latin typeface="+mj-lt"/>
                <a:ea typeface="+mj-ea"/>
              </a:rPr>
              <a:t>AI Creative Chef</a:t>
            </a:r>
          </a:p>
          <a:p>
            <a:pPr>
              <a:lnSpc>
                <a:spcPts val="1300"/>
              </a:lnSpc>
            </a:pPr>
            <a:r>
              <a:rPr lang="en-US" altLang="zh-TW" sz="1200" b="1" dirty="0">
                <a:solidFill>
                  <a:srgbClr val="00896C"/>
                </a:solidFill>
                <a:latin typeface="+mj-ea"/>
                <a:ea typeface="+mj-ea"/>
              </a:rPr>
              <a:t>(</a:t>
            </a:r>
            <a:r>
              <a:rPr lang="zh-TW" altLang="en-US" sz="1200" b="1" dirty="0">
                <a:solidFill>
                  <a:srgbClr val="00896C"/>
                </a:solidFill>
                <a:latin typeface="+mj-ea"/>
                <a:ea typeface="+mj-ea"/>
              </a:rPr>
              <a:t>本專案</a:t>
            </a:r>
            <a:r>
              <a:rPr lang="en-US" altLang="zh-TW" sz="1200" b="1" dirty="0">
                <a:solidFill>
                  <a:srgbClr val="00896C"/>
                </a:solidFill>
                <a:latin typeface="+mj-ea"/>
                <a:ea typeface="+mj-ea"/>
              </a:rPr>
              <a:t>)</a:t>
            </a:r>
            <a:endParaRPr lang="en-US" sz="1200" b="1" dirty="0">
              <a:solidFill>
                <a:srgbClr val="00896C"/>
              </a:solidFill>
              <a:latin typeface="+mj-ea"/>
              <a:ea typeface="+mj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005886" y="1609130"/>
            <a:ext cx="65" cy="11599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endParaRPr lang="en-US" sz="1000" dirty="0">
              <a:latin typeface="微軟正黑體" panose="020B0604030504040204" pitchFamily="34" charset="-12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28625" y="1927301"/>
            <a:ext cx="512961" cy="1544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b="1" dirty="0">
                <a:latin typeface="+mn-ea"/>
              </a:rPr>
              <a:t>資料輸入</a:t>
            </a:r>
            <a:endParaRPr lang="en-US" sz="1000" dirty="0">
              <a:latin typeface="+mn-ea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182709" y="1832646"/>
            <a:ext cx="1375870" cy="360676"/>
          </a:xfrm>
          <a:prstGeom prst="rect">
            <a:avLst/>
          </a:prstGeom>
          <a:noFill/>
          <a:ln/>
        </p:spPr>
        <p:txBody>
          <a:bodyPr wrap="square" lIns="85090" tIns="102108" rIns="85090" bIns="102108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latin typeface="+mn-ea"/>
              </a:rPr>
              <a:t>專用攝影機 / 秤重</a:t>
            </a:r>
          </a:p>
        </p:txBody>
      </p:sp>
      <p:sp>
        <p:nvSpPr>
          <p:cNvPr id="15" name="Text 12"/>
          <p:cNvSpPr/>
          <p:nvPr/>
        </p:nvSpPr>
        <p:spPr>
          <a:xfrm>
            <a:off x="2558579" y="1832646"/>
            <a:ext cx="1375870" cy="360676"/>
          </a:xfrm>
          <a:prstGeom prst="rect">
            <a:avLst/>
          </a:prstGeom>
          <a:noFill/>
          <a:ln/>
        </p:spPr>
        <p:txBody>
          <a:bodyPr wrap="square" lIns="85090" tIns="102108" rIns="85090" bIns="102108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latin typeface="+mn-ea"/>
              </a:rPr>
              <a:t>手動勾選 / 打字</a:t>
            </a:r>
          </a:p>
        </p:txBody>
      </p:sp>
      <p:sp>
        <p:nvSpPr>
          <p:cNvPr id="16" name="Shape 13"/>
          <p:cNvSpPr/>
          <p:nvPr/>
        </p:nvSpPr>
        <p:spPr>
          <a:xfrm>
            <a:off x="3934448" y="1850231"/>
            <a:ext cx="1926273" cy="342174"/>
          </a:xfrm>
          <a:prstGeom prst="rect">
            <a:avLst/>
          </a:prstGeom>
          <a:solidFill>
            <a:srgbClr val="00B894">
              <a:alpha val="8000"/>
            </a:srgbClr>
          </a:solidFill>
          <a:ln/>
        </p:spPr>
        <p:txBody>
          <a:bodyPr/>
          <a:lstStyle/>
          <a:p>
            <a:endParaRPr lang="zh-TW" altLang="en-US" dirty="0"/>
          </a:p>
        </p:txBody>
      </p:sp>
      <p:sp>
        <p:nvSpPr>
          <p:cNvPr id="17" name="Shape 14"/>
          <p:cNvSpPr/>
          <p:nvPr/>
        </p:nvSpPr>
        <p:spPr>
          <a:xfrm>
            <a:off x="3934448" y="2185262"/>
            <a:ext cx="1926273" cy="7144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19" name="Text 16"/>
          <p:cNvSpPr/>
          <p:nvPr/>
        </p:nvSpPr>
        <p:spPr>
          <a:xfrm>
            <a:off x="428625" y="2265904"/>
            <a:ext cx="512961" cy="1544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b="1" dirty="0">
                <a:latin typeface="+mn-ea"/>
              </a:rPr>
              <a:t>核心價值</a:t>
            </a:r>
            <a:endParaRPr lang="en-US" sz="1000" dirty="0">
              <a:latin typeface="+mn-ea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1182709" y="2174821"/>
            <a:ext cx="1375870" cy="360676"/>
          </a:xfrm>
          <a:prstGeom prst="rect">
            <a:avLst/>
          </a:prstGeom>
          <a:noFill/>
          <a:ln/>
        </p:spPr>
        <p:txBody>
          <a:bodyPr wrap="square" lIns="85090" tIns="102108" rIns="85090" bIns="102108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latin typeface="+mn-ea"/>
              </a:rPr>
              <a:t>成本控制 / 數據分析</a:t>
            </a:r>
          </a:p>
        </p:txBody>
      </p:sp>
      <p:sp>
        <p:nvSpPr>
          <p:cNvPr id="21" name="Text 18"/>
          <p:cNvSpPr/>
          <p:nvPr/>
        </p:nvSpPr>
        <p:spPr>
          <a:xfrm>
            <a:off x="2558579" y="2174821"/>
            <a:ext cx="1375870" cy="360676"/>
          </a:xfrm>
          <a:prstGeom prst="rect">
            <a:avLst/>
          </a:prstGeom>
          <a:noFill/>
          <a:ln/>
        </p:spPr>
        <p:txBody>
          <a:bodyPr wrap="square" lIns="85090" tIns="102108" rIns="85090" bIns="102108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latin typeface="+mn-ea"/>
              </a:rPr>
              <a:t>食譜搜尋</a:t>
            </a:r>
          </a:p>
        </p:txBody>
      </p:sp>
      <p:sp>
        <p:nvSpPr>
          <p:cNvPr id="22" name="Shape 19"/>
          <p:cNvSpPr/>
          <p:nvPr/>
        </p:nvSpPr>
        <p:spPr>
          <a:xfrm>
            <a:off x="3934448" y="2192406"/>
            <a:ext cx="1926273" cy="338603"/>
          </a:xfrm>
          <a:prstGeom prst="rect">
            <a:avLst/>
          </a:prstGeom>
          <a:solidFill>
            <a:srgbClr val="00B894">
              <a:alpha val="8000"/>
            </a:srgbClr>
          </a:solidFill>
          <a:ln/>
        </p:spPr>
      </p:sp>
      <p:sp>
        <p:nvSpPr>
          <p:cNvPr id="23" name="Shape 20"/>
          <p:cNvSpPr/>
          <p:nvPr/>
        </p:nvSpPr>
        <p:spPr>
          <a:xfrm>
            <a:off x="3934448" y="2523865"/>
            <a:ext cx="1926273" cy="7144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25" name="Text 22"/>
          <p:cNvSpPr/>
          <p:nvPr/>
        </p:nvSpPr>
        <p:spPr>
          <a:xfrm>
            <a:off x="428625" y="2604506"/>
            <a:ext cx="512961" cy="1544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b="1" dirty="0">
                <a:latin typeface="+mn-ea"/>
              </a:rPr>
              <a:t>硬體需求</a:t>
            </a:r>
            <a:endParaRPr lang="en-US" sz="1000" dirty="0">
              <a:latin typeface="+mn-ea"/>
            </a:endParaRPr>
          </a:p>
        </p:txBody>
      </p:sp>
      <p:sp>
        <p:nvSpPr>
          <p:cNvPr id="26" name="Text 23"/>
          <p:cNvSpPr/>
          <p:nvPr/>
        </p:nvSpPr>
        <p:spPr>
          <a:xfrm>
            <a:off x="1182709" y="2513423"/>
            <a:ext cx="1375870" cy="360676"/>
          </a:xfrm>
          <a:prstGeom prst="rect">
            <a:avLst/>
          </a:prstGeom>
          <a:noFill/>
          <a:ln/>
        </p:spPr>
        <p:txBody>
          <a:bodyPr wrap="square" lIns="85090" tIns="102108" rIns="85090" bIns="102108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latin typeface="+mn-ea"/>
              </a:rPr>
              <a:t>高 </a:t>
            </a:r>
            <a:r>
              <a:rPr lang="en-US" sz="1000" dirty="0"/>
              <a:t>(&gt; $1000 USD</a:t>
            </a:r>
            <a:r>
              <a:rPr lang="en-US" sz="1000" dirty="0">
                <a:latin typeface="+mn-ea"/>
              </a:rPr>
              <a:t>)</a:t>
            </a:r>
          </a:p>
        </p:txBody>
      </p:sp>
      <p:sp>
        <p:nvSpPr>
          <p:cNvPr id="27" name="Text 24"/>
          <p:cNvSpPr/>
          <p:nvPr/>
        </p:nvSpPr>
        <p:spPr>
          <a:xfrm>
            <a:off x="2558579" y="2513423"/>
            <a:ext cx="1375870" cy="360676"/>
          </a:xfrm>
          <a:prstGeom prst="rect">
            <a:avLst/>
          </a:prstGeom>
          <a:noFill/>
          <a:ln/>
        </p:spPr>
        <p:txBody>
          <a:bodyPr wrap="square" lIns="85090" tIns="102108" rIns="85090" bIns="102108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latin typeface="+mn-ea"/>
              </a:rPr>
              <a:t>低 (手機)</a:t>
            </a:r>
          </a:p>
        </p:txBody>
      </p:sp>
      <p:sp>
        <p:nvSpPr>
          <p:cNvPr id="28" name="Shape 25"/>
          <p:cNvSpPr/>
          <p:nvPr/>
        </p:nvSpPr>
        <p:spPr>
          <a:xfrm>
            <a:off x="3934448" y="2531008"/>
            <a:ext cx="1926273" cy="338603"/>
          </a:xfrm>
          <a:prstGeom prst="rect">
            <a:avLst/>
          </a:prstGeom>
          <a:solidFill>
            <a:srgbClr val="00B894">
              <a:alpha val="8000"/>
            </a:srgbClr>
          </a:solidFill>
          <a:ln/>
        </p:spPr>
      </p:sp>
      <p:sp>
        <p:nvSpPr>
          <p:cNvPr id="29" name="Shape 26"/>
          <p:cNvSpPr/>
          <p:nvPr/>
        </p:nvSpPr>
        <p:spPr>
          <a:xfrm>
            <a:off x="3934448" y="2862467"/>
            <a:ext cx="1926273" cy="7144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31" name="Text 28"/>
          <p:cNvSpPr/>
          <p:nvPr/>
        </p:nvSpPr>
        <p:spPr>
          <a:xfrm>
            <a:off x="428625" y="2943109"/>
            <a:ext cx="512961" cy="1544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b="1" dirty="0">
                <a:latin typeface="+mn-ea"/>
              </a:rPr>
              <a:t>環境回饋</a:t>
            </a:r>
            <a:endParaRPr lang="en-US" sz="1000" dirty="0">
              <a:latin typeface="+mn-ea"/>
            </a:endParaRPr>
          </a:p>
        </p:txBody>
      </p:sp>
      <p:sp>
        <p:nvSpPr>
          <p:cNvPr id="32" name="Text 29"/>
          <p:cNvSpPr/>
          <p:nvPr/>
        </p:nvSpPr>
        <p:spPr>
          <a:xfrm>
            <a:off x="1182709" y="2852026"/>
            <a:ext cx="1375870" cy="360676"/>
          </a:xfrm>
          <a:prstGeom prst="rect">
            <a:avLst/>
          </a:prstGeom>
          <a:noFill/>
          <a:ln/>
        </p:spPr>
        <p:txBody>
          <a:bodyPr wrap="square" lIns="85090" tIns="102108" rIns="85090" bIns="102108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latin typeface="+mn-ea"/>
              </a:rPr>
              <a:t>企業報表</a:t>
            </a:r>
          </a:p>
        </p:txBody>
      </p:sp>
      <p:sp>
        <p:nvSpPr>
          <p:cNvPr id="33" name="Text 30"/>
          <p:cNvSpPr/>
          <p:nvPr/>
        </p:nvSpPr>
        <p:spPr>
          <a:xfrm>
            <a:off x="2558579" y="2852026"/>
            <a:ext cx="1375870" cy="360676"/>
          </a:xfrm>
          <a:prstGeom prst="rect">
            <a:avLst/>
          </a:prstGeom>
          <a:noFill/>
          <a:ln/>
        </p:spPr>
        <p:txBody>
          <a:bodyPr wrap="square" lIns="85090" tIns="102108" rIns="85090" bIns="102108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latin typeface="+mn-ea"/>
              </a:rPr>
              <a:t>無</a:t>
            </a:r>
          </a:p>
        </p:txBody>
      </p:sp>
      <p:sp>
        <p:nvSpPr>
          <p:cNvPr id="34" name="Shape 31"/>
          <p:cNvSpPr/>
          <p:nvPr/>
        </p:nvSpPr>
        <p:spPr>
          <a:xfrm>
            <a:off x="3934448" y="2869611"/>
            <a:ext cx="1926273" cy="338603"/>
          </a:xfrm>
          <a:prstGeom prst="rect">
            <a:avLst/>
          </a:prstGeom>
          <a:solidFill>
            <a:srgbClr val="00B894">
              <a:alpha val="8000"/>
            </a:srgbClr>
          </a:solidFill>
          <a:ln/>
        </p:spPr>
      </p:sp>
      <p:sp>
        <p:nvSpPr>
          <p:cNvPr id="35" name="Shape 32"/>
          <p:cNvSpPr/>
          <p:nvPr/>
        </p:nvSpPr>
        <p:spPr>
          <a:xfrm>
            <a:off x="3934448" y="3201070"/>
            <a:ext cx="1926273" cy="7144"/>
          </a:xfrm>
          <a:prstGeom prst="rect">
            <a:avLst/>
          </a:prstGeom>
          <a:solidFill>
            <a:srgbClr val="E0E0E0"/>
          </a:solidFill>
          <a:ln/>
        </p:spPr>
      </p: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68206264-9C2A-0575-AA20-50BEAF3D9147}"/>
              </a:ext>
            </a:extLst>
          </p:cNvPr>
          <p:cNvGrpSpPr/>
          <p:nvPr/>
        </p:nvGrpSpPr>
        <p:grpSpPr>
          <a:xfrm>
            <a:off x="3934448" y="1850231"/>
            <a:ext cx="2104881" cy="1380056"/>
            <a:chOff x="3934448" y="1850231"/>
            <a:chExt cx="2104881" cy="1380056"/>
          </a:xfrm>
        </p:grpSpPr>
        <p:sp>
          <p:nvSpPr>
            <p:cNvPr id="18" name="Text 15"/>
            <p:cNvSpPr/>
            <p:nvPr/>
          </p:nvSpPr>
          <p:spPr>
            <a:xfrm>
              <a:off x="3934448" y="1850231"/>
              <a:ext cx="1926273" cy="360676"/>
            </a:xfrm>
            <a:prstGeom prst="rect">
              <a:avLst/>
            </a:prstGeom>
            <a:noFill/>
            <a:ln/>
          </p:spPr>
          <p:txBody>
            <a:bodyPr wrap="square" lIns="85090" tIns="102108" rIns="85090" bIns="102108" rtlCol="0" anchor="t">
              <a:spAutoFit/>
            </a:bodyPr>
            <a:lstStyle/>
            <a:p>
              <a:pPr marL="0" indent="0" algn="l">
                <a:lnSpc>
                  <a:spcPts val="1300"/>
                </a:lnSpc>
                <a:buNone/>
              </a:pPr>
              <a:r>
                <a:rPr lang="en-US" sz="1000" b="1" dirty="0" err="1">
                  <a:solidFill>
                    <a:srgbClr val="00896C"/>
                  </a:solidFill>
                  <a:latin typeface="+mj-ea"/>
                  <a:ea typeface="+mj-ea"/>
                </a:rPr>
                <a:t>手機拍照</a:t>
              </a:r>
              <a:r>
                <a:rPr lang="en-US" sz="1000" b="1" dirty="0">
                  <a:solidFill>
                    <a:srgbClr val="00896C"/>
                  </a:solidFill>
                  <a:latin typeface="+mj-ea"/>
                  <a:ea typeface="+mj-ea"/>
                </a:rPr>
                <a:t> (</a:t>
              </a:r>
              <a:r>
                <a:rPr lang="en-US" sz="1000" b="1" dirty="0">
                  <a:solidFill>
                    <a:srgbClr val="00896C"/>
                  </a:solidFill>
                  <a:ea typeface="+mj-ea"/>
                </a:rPr>
                <a:t>AI</a:t>
              </a:r>
              <a:r>
                <a:rPr lang="en-US" sz="1000" b="1" dirty="0">
                  <a:solidFill>
                    <a:srgbClr val="00896C"/>
                  </a:solidFill>
                  <a:latin typeface="+mj-ea"/>
                  <a:ea typeface="+mj-ea"/>
                </a:rPr>
                <a:t> 自動辨識)</a:t>
              </a:r>
              <a:endParaRPr lang="en-US" sz="1000" dirty="0">
                <a:latin typeface="+mj-ea"/>
                <a:ea typeface="+mj-ea"/>
              </a:endParaRPr>
            </a:p>
          </p:txBody>
        </p:sp>
        <p:sp>
          <p:nvSpPr>
            <p:cNvPr id="24" name="Text 21"/>
            <p:cNvSpPr/>
            <p:nvPr/>
          </p:nvSpPr>
          <p:spPr>
            <a:xfrm>
              <a:off x="3934448" y="2192406"/>
              <a:ext cx="2104881" cy="361189"/>
            </a:xfrm>
            <a:prstGeom prst="rect">
              <a:avLst/>
            </a:prstGeom>
            <a:noFill/>
            <a:ln/>
          </p:spPr>
          <p:txBody>
            <a:bodyPr wrap="square" lIns="85090" tIns="102108" rIns="85090" bIns="102108" rtlCol="0" anchor="t">
              <a:spAutoFit/>
            </a:bodyPr>
            <a:lstStyle/>
            <a:p>
              <a:pPr marL="0" indent="0" algn="l">
                <a:lnSpc>
                  <a:spcPts val="1300"/>
                </a:lnSpc>
                <a:buNone/>
              </a:pPr>
              <a:r>
                <a:rPr lang="en-US" sz="1000" b="1" dirty="0">
                  <a:solidFill>
                    <a:srgbClr val="00896C"/>
                  </a:solidFill>
                  <a:latin typeface="+mj-ea"/>
                  <a:ea typeface="+mj-ea"/>
                </a:rPr>
                <a:t>庫存管理 + 創意生成 + </a:t>
              </a:r>
              <a:r>
                <a:rPr lang="en-US" sz="1000" b="1" dirty="0">
                  <a:solidFill>
                    <a:srgbClr val="00896C"/>
                  </a:solidFill>
                  <a:ea typeface="+mj-ea"/>
                </a:rPr>
                <a:t>ESG</a:t>
              </a:r>
              <a:r>
                <a:rPr lang="en-US" sz="1000" b="1" dirty="0">
                  <a:solidFill>
                    <a:srgbClr val="00896C"/>
                  </a:solidFill>
                  <a:latin typeface="+mj-ea"/>
                  <a:ea typeface="+mj-ea"/>
                </a:rPr>
                <a:t> 獎勵</a:t>
              </a:r>
              <a:endParaRPr lang="en-US" sz="1000" dirty="0">
                <a:latin typeface="+mj-ea"/>
                <a:ea typeface="+mj-ea"/>
              </a:endParaRPr>
            </a:p>
          </p:txBody>
        </p:sp>
        <p:sp>
          <p:nvSpPr>
            <p:cNvPr id="30" name="Text 27"/>
            <p:cNvSpPr/>
            <p:nvPr/>
          </p:nvSpPr>
          <p:spPr>
            <a:xfrm>
              <a:off x="3934448" y="2531008"/>
              <a:ext cx="1926273" cy="361189"/>
            </a:xfrm>
            <a:prstGeom prst="rect">
              <a:avLst/>
            </a:prstGeom>
            <a:noFill/>
            <a:ln/>
          </p:spPr>
          <p:txBody>
            <a:bodyPr wrap="square" lIns="85090" tIns="102108" rIns="85090" bIns="102108" rtlCol="0" anchor="t">
              <a:spAutoFit/>
            </a:bodyPr>
            <a:lstStyle/>
            <a:p>
              <a:pPr marL="0" indent="0" algn="l">
                <a:lnSpc>
                  <a:spcPts val="1300"/>
                </a:lnSpc>
                <a:buNone/>
              </a:pPr>
              <a:r>
                <a:rPr lang="en-US" sz="1000" b="1" dirty="0">
                  <a:solidFill>
                    <a:srgbClr val="00896C"/>
                  </a:solidFill>
                  <a:latin typeface="+mj-ea"/>
                  <a:ea typeface="+mj-ea"/>
                </a:rPr>
                <a:t>低 (手機 / </a:t>
              </a:r>
              <a:r>
                <a:rPr lang="en-US" sz="1000" b="1" dirty="0">
                  <a:solidFill>
                    <a:srgbClr val="00896C"/>
                  </a:solidFill>
                  <a:ea typeface="+mj-ea"/>
                </a:rPr>
                <a:t>Line Bot</a:t>
              </a:r>
              <a:r>
                <a:rPr lang="en-US" sz="1000" b="1" dirty="0">
                  <a:solidFill>
                    <a:srgbClr val="00896C"/>
                  </a:solidFill>
                  <a:latin typeface="+mj-ea"/>
                  <a:ea typeface="+mj-ea"/>
                </a:rPr>
                <a:t>)</a:t>
              </a:r>
              <a:endParaRPr lang="en-US" sz="1000" dirty="0">
                <a:latin typeface="+mj-ea"/>
                <a:ea typeface="+mj-ea"/>
              </a:endParaRPr>
            </a:p>
          </p:txBody>
        </p:sp>
        <p:sp>
          <p:nvSpPr>
            <p:cNvPr id="36" name="Text 33"/>
            <p:cNvSpPr/>
            <p:nvPr/>
          </p:nvSpPr>
          <p:spPr>
            <a:xfrm>
              <a:off x="3934448" y="2869611"/>
              <a:ext cx="1926273" cy="360676"/>
            </a:xfrm>
            <a:prstGeom prst="rect">
              <a:avLst/>
            </a:prstGeom>
            <a:noFill/>
            <a:ln/>
          </p:spPr>
          <p:txBody>
            <a:bodyPr wrap="square" lIns="85090" tIns="102108" rIns="85090" bIns="102108" rtlCol="0" anchor="t">
              <a:spAutoFit/>
            </a:bodyPr>
            <a:lstStyle/>
            <a:p>
              <a:pPr marL="0" indent="0" algn="l">
                <a:lnSpc>
                  <a:spcPts val="1300"/>
                </a:lnSpc>
                <a:buNone/>
              </a:pPr>
              <a:r>
                <a:rPr lang="en-US" sz="1000" b="1" dirty="0">
                  <a:solidFill>
                    <a:srgbClr val="00896C"/>
                  </a:solidFill>
                  <a:latin typeface="+mj-ea"/>
                  <a:ea typeface="+mj-ea"/>
                </a:rPr>
                <a:t>個人化碳足跡儀表板</a:t>
              </a:r>
              <a:endParaRPr lang="en-US" sz="1000" dirty="0">
                <a:latin typeface="+mj-ea"/>
                <a:ea typeface="+mj-ea"/>
              </a:endParaRPr>
            </a:p>
          </p:txBody>
        </p:sp>
      </p:grpSp>
      <p:grpSp>
        <p:nvGrpSpPr>
          <p:cNvPr id="43" name="群組 42">
            <a:extLst>
              <a:ext uri="{FF2B5EF4-FFF2-40B4-BE49-F238E27FC236}">
                <a16:creationId xmlns:a16="http://schemas.microsoft.com/office/drawing/2014/main" id="{75CD1B7E-C3AF-EDEC-B903-DA00A66C11DE}"/>
              </a:ext>
            </a:extLst>
          </p:cNvPr>
          <p:cNvGrpSpPr/>
          <p:nvPr/>
        </p:nvGrpSpPr>
        <p:grpSpPr>
          <a:xfrm>
            <a:off x="357188" y="4159449"/>
            <a:ext cx="5503534" cy="475059"/>
            <a:chOff x="357188" y="4454128"/>
            <a:chExt cx="5503534" cy="475059"/>
          </a:xfrm>
        </p:grpSpPr>
        <p:sp>
          <p:nvSpPr>
            <p:cNvPr id="37" name="Shape 34"/>
            <p:cNvSpPr/>
            <p:nvPr/>
          </p:nvSpPr>
          <p:spPr>
            <a:xfrm>
              <a:off x="357188" y="4454128"/>
              <a:ext cx="5503534" cy="475059"/>
            </a:xfrm>
            <a:prstGeom prst="rect">
              <a:avLst/>
            </a:prstGeom>
            <a:solidFill>
              <a:srgbClr val="2D3436"/>
            </a:solidFill>
            <a:ln/>
          </p:spPr>
        </p:sp>
        <p:sp>
          <p:nvSpPr>
            <p:cNvPr id="38" name="Shape 35"/>
            <p:cNvSpPr/>
            <p:nvPr/>
          </p:nvSpPr>
          <p:spPr>
            <a:xfrm>
              <a:off x="357188" y="4454128"/>
              <a:ext cx="42863" cy="475059"/>
            </a:xfrm>
            <a:prstGeom prst="rect">
              <a:avLst/>
            </a:prstGeom>
            <a:solidFill>
              <a:srgbClr val="00B894"/>
            </a:solidFill>
            <a:ln/>
          </p:spPr>
        </p:sp>
        <p:pic>
          <p:nvPicPr>
            <p:cNvPr id="39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0063" y="4634508"/>
              <a:ext cx="128588" cy="128588"/>
            </a:xfrm>
            <a:prstGeom prst="rect">
              <a:avLst/>
            </a:prstGeom>
          </p:spPr>
        </p:pic>
        <p:sp>
          <p:nvSpPr>
            <p:cNvPr id="40" name="Text 36"/>
            <p:cNvSpPr/>
            <p:nvPr/>
          </p:nvSpPr>
          <p:spPr>
            <a:xfrm>
              <a:off x="700088" y="4611291"/>
              <a:ext cx="2885405" cy="14362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>
              <a:spAutoFit/>
            </a:bodyPr>
            <a:lstStyle/>
            <a:p>
              <a:pPr marL="0" indent="0" algn="l">
                <a:lnSpc>
                  <a:spcPts val="1200"/>
                </a:lnSpc>
                <a:buNone/>
              </a:pPr>
              <a:r>
                <a:rPr lang="en-US" sz="942" dirty="0">
                  <a:solidFill>
                    <a:srgbClr val="FFFFFF"/>
                  </a:solidFill>
                  <a:latin typeface="微軟正黑體" panose="020B0604030504040204" pitchFamily="34" charset="-120"/>
                </a:rPr>
                <a:t>本專案結合低門檻、高智能與即時回饋，填補市場空缺</a:t>
              </a:r>
              <a:endParaRPr lang="en-US" sz="942" dirty="0">
                <a:latin typeface="微軟正黑體" panose="020B0604030504040204" pitchFamily="34" charset="-120"/>
              </a:endParaRPr>
            </a:p>
          </p:txBody>
        </p:sp>
      </p:grpSp>
      <p:pic>
        <p:nvPicPr>
          <p:cNvPr id="41" name="Image 2" descr="preencoded.png"/>
          <p:cNvPicPr>
            <a:picLocks noChangeAspect="1"/>
          </p:cNvPicPr>
          <p:nvPr/>
        </p:nvPicPr>
        <p:blipFill>
          <a:blip r:embed="rId5"/>
          <a:srcRect l="10862" r="13188"/>
          <a:stretch/>
        </p:blipFill>
        <p:spPr>
          <a:xfrm>
            <a:off x="6304363" y="235743"/>
            <a:ext cx="2222348" cy="2143125"/>
          </a:xfrm>
          <a:prstGeom prst="rect">
            <a:avLst/>
          </a:prstGeom>
        </p:spPr>
      </p:pic>
      <p:pic>
        <p:nvPicPr>
          <p:cNvPr id="4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9329" y="2491383"/>
            <a:ext cx="2926063" cy="21431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65886" y="173671"/>
            <a:ext cx="1692771" cy="3340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資料流程架構</a:t>
            </a:r>
            <a:endParaRPr lang="en-US" sz="2200" dirty="0">
              <a:latin typeface="微軟正黑體" panose="020B0604030504040204" pitchFamily="34" charset="-120"/>
            </a:endParaRPr>
          </a:p>
        </p:txBody>
      </p:sp>
      <p:pic>
        <p:nvPicPr>
          <p:cNvPr id="38" name="圖片 37" descr="一張含有 文字, 螢幕擷取畫面, 字型, 圖表 的圖片&#10;&#10;AI 產生的內容可能不正確。">
            <a:extLst>
              <a:ext uri="{FF2B5EF4-FFF2-40B4-BE49-F238E27FC236}">
                <a16:creationId xmlns:a16="http://schemas.microsoft.com/office/drawing/2014/main" id="{EE1C7EE0-1B87-7269-01D8-9D163370343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032"/>
          <a:stretch/>
        </p:blipFill>
        <p:spPr>
          <a:xfrm>
            <a:off x="165886" y="715813"/>
            <a:ext cx="8573302" cy="421961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571500" y="428625"/>
            <a:ext cx="8001000" cy="59293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1007269"/>
            <a:ext cx="8001000" cy="14288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5" name="Text 2"/>
          <p:cNvSpPr/>
          <p:nvPr/>
        </p:nvSpPr>
        <p:spPr>
          <a:xfrm>
            <a:off x="164306" y="170150"/>
            <a:ext cx="1692771" cy="3340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系統技術架構</a:t>
            </a:r>
            <a:endParaRPr lang="en-US" sz="2200" dirty="0">
              <a:latin typeface="微軟正黑體" panose="020B0604030504040204" pitchFamily="34" charset="-120"/>
            </a:endParaRPr>
          </a:p>
        </p:txBody>
      </p:sp>
      <p:pic>
        <p:nvPicPr>
          <p:cNvPr id="44" name="圖片 43" descr="一張含有 文字, 圖表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C0C5D2BD-D5C4-1F8F-5764-1F6F035EE2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705"/>
          <a:stretch/>
        </p:blipFill>
        <p:spPr>
          <a:xfrm>
            <a:off x="164306" y="725090"/>
            <a:ext cx="8815388" cy="414941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28625" y="428625"/>
            <a:ext cx="8286750" cy="53578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428625" y="950119"/>
            <a:ext cx="8286750" cy="14288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5" name="Text 2"/>
          <p:cNvSpPr/>
          <p:nvPr/>
        </p:nvSpPr>
        <p:spPr>
          <a:xfrm>
            <a:off x="168225" y="180086"/>
            <a:ext cx="1974900" cy="3340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團隊分工與職責</a:t>
            </a:r>
            <a:endParaRPr lang="en-US" sz="2200" dirty="0">
              <a:latin typeface="微軟正黑體" panose="020B0604030504040204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428625" y="1125123"/>
            <a:ext cx="1285875" cy="250068"/>
          </a:xfrm>
          <a:prstGeom prst="rect">
            <a:avLst/>
          </a:prstGeom>
          <a:noFill/>
          <a:ln/>
        </p:spPr>
        <p:txBody>
          <a:bodyPr wrap="square" lIns="102108" tIns="0" rIns="0" bIns="102108" rtlCol="0" anchor="ctr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400" b="1" dirty="0">
                <a:solidFill>
                  <a:srgbClr val="636E72"/>
                </a:solidFill>
                <a:latin typeface="微軟正黑體" panose="020B0604030504040204" pitchFamily="34" charset="-120"/>
              </a:rPr>
              <a:t>成員</a:t>
            </a:r>
            <a:endParaRPr lang="en-US" sz="1400" dirty="0">
              <a:latin typeface="微軟正黑體" panose="020B0604030504040204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714500" y="1125123"/>
            <a:ext cx="1000125" cy="250068"/>
          </a:xfrm>
          <a:prstGeom prst="rect">
            <a:avLst/>
          </a:prstGeom>
          <a:noFill/>
          <a:ln/>
        </p:spPr>
        <p:txBody>
          <a:bodyPr wrap="square" lIns="0" tIns="0" rIns="0" bIns="102108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400" b="1" dirty="0">
                <a:solidFill>
                  <a:srgbClr val="636E72"/>
                </a:solidFill>
                <a:latin typeface="微軟正黑體" panose="020B0604030504040204" pitchFamily="34" charset="-120"/>
              </a:rPr>
              <a:t>資料蒐集</a:t>
            </a:r>
            <a:endParaRPr lang="en-US" sz="1400" dirty="0">
              <a:latin typeface="微軟正黑體" panose="020B0604030504040204" pitchFamily="34" charset="-12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714625" y="1125123"/>
            <a:ext cx="1000125" cy="250068"/>
          </a:xfrm>
          <a:prstGeom prst="rect">
            <a:avLst/>
          </a:prstGeom>
          <a:noFill/>
          <a:ln/>
        </p:spPr>
        <p:txBody>
          <a:bodyPr wrap="square" lIns="0" tIns="0" rIns="0" bIns="102108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400" b="1" dirty="0">
                <a:solidFill>
                  <a:srgbClr val="636E72"/>
                </a:solidFill>
                <a:latin typeface="微軟正黑體" panose="020B0604030504040204" pitchFamily="34" charset="-120"/>
              </a:rPr>
              <a:t>建立模型</a:t>
            </a:r>
            <a:endParaRPr lang="en-US" sz="1400" dirty="0">
              <a:latin typeface="微軟正黑體" panose="020B0604030504040204" pitchFamily="34" charset="-120"/>
            </a:endParaRPr>
          </a:p>
        </p:txBody>
      </p:sp>
      <p:sp>
        <p:nvSpPr>
          <p:cNvPr id="9" name="Text 6"/>
          <p:cNvSpPr/>
          <p:nvPr/>
        </p:nvSpPr>
        <p:spPr>
          <a:xfrm>
            <a:off x="3714750" y="1125123"/>
            <a:ext cx="1000125" cy="250068"/>
          </a:xfrm>
          <a:prstGeom prst="rect">
            <a:avLst/>
          </a:prstGeom>
          <a:noFill/>
          <a:ln/>
        </p:spPr>
        <p:txBody>
          <a:bodyPr wrap="square" lIns="0" tIns="0" rIns="0" bIns="102108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400" b="1" dirty="0">
                <a:solidFill>
                  <a:srgbClr val="636E72"/>
                </a:solidFill>
                <a:latin typeface="微軟正黑體" panose="020B0604030504040204" pitchFamily="34" charset="-120"/>
              </a:rPr>
              <a:t>資料庫</a:t>
            </a:r>
            <a:endParaRPr lang="en-US" sz="1400" dirty="0">
              <a:latin typeface="微軟正黑體" panose="020B0604030504040204" pitchFamily="34" charset="-12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714875" y="1125123"/>
            <a:ext cx="1000125" cy="250068"/>
          </a:xfrm>
          <a:prstGeom prst="rect">
            <a:avLst/>
          </a:prstGeom>
          <a:noFill/>
          <a:ln/>
        </p:spPr>
        <p:txBody>
          <a:bodyPr wrap="square" lIns="0" tIns="0" rIns="0" bIns="102108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400" b="1" dirty="0">
                <a:solidFill>
                  <a:srgbClr val="636E72"/>
                </a:solidFill>
                <a:latin typeface="微軟正黑體" panose="020B0604030504040204" pitchFamily="34" charset="-120"/>
              </a:rPr>
              <a:t>架設雲端</a:t>
            </a:r>
            <a:endParaRPr lang="en-US" sz="1400" dirty="0">
              <a:latin typeface="微軟正黑體" panose="020B0604030504040204" pitchFamily="34" charset="-12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715000" y="1125123"/>
            <a:ext cx="1000125" cy="250068"/>
          </a:xfrm>
          <a:prstGeom prst="rect">
            <a:avLst/>
          </a:prstGeom>
          <a:noFill/>
          <a:ln/>
        </p:spPr>
        <p:txBody>
          <a:bodyPr wrap="square" lIns="0" tIns="0" rIns="0" bIns="102108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400" b="1" dirty="0">
                <a:solidFill>
                  <a:srgbClr val="636E72"/>
                </a:solidFill>
                <a:latin typeface="微軟正黑體" panose="020B0604030504040204" pitchFamily="34" charset="-120"/>
              </a:rPr>
              <a:t>LINE BOT</a:t>
            </a:r>
            <a:endParaRPr lang="en-US" sz="1400" dirty="0">
              <a:latin typeface="微軟正黑體" panose="020B0604030504040204" pitchFamily="34" charset="-12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715125" y="1125123"/>
            <a:ext cx="1000125" cy="250068"/>
          </a:xfrm>
          <a:prstGeom prst="rect">
            <a:avLst/>
          </a:prstGeom>
          <a:noFill/>
          <a:ln/>
        </p:spPr>
        <p:txBody>
          <a:bodyPr wrap="square" lIns="0" tIns="0" rIns="0" bIns="102108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400" b="1" dirty="0">
                <a:solidFill>
                  <a:srgbClr val="636E72"/>
                </a:solidFill>
                <a:latin typeface="微軟正黑體" panose="020B0604030504040204" pitchFamily="34" charset="-120"/>
              </a:rPr>
              <a:t>數據分析</a:t>
            </a:r>
            <a:endParaRPr lang="en-US" sz="1400" dirty="0">
              <a:latin typeface="微軟正黑體" panose="020B0604030504040204" pitchFamily="34" charset="-12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715250" y="1125123"/>
            <a:ext cx="1000125" cy="250068"/>
          </a:xfrm>
          <a:prstGeom prst="rect">
            <a:avLst/>
          </a:prstGeom>
          <a:noFill/>
          <a:ln/>
        </p:spPr>
        <p:txBody>
          <a:bodyPr wrap="square" lIns="0" tIns="0" rIns="0" bIns="102108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400" b="1" dirty="0">
                <a:solidFill>
                  <a:srgbClr val="636E72"/>
                </a:solidFill>
                <a:latin typeface="微軟正黑體" panose="020B0604030504040204" pitchFamily="34" charset="-120"/>
              </a:rPr>
              <a:t>Dify平台</a:t>
            </a:r>
            <a:endParaRPr lang="en-US" sz="1400" dirty="0">
              <a:latin typeface="微軟正黑體" panose="020B0604030504040204" pitchFamily="34" charset="-12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514350" y="1485900"/>
            <a:ext cx="461665" cy="1538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黃凡爵</a:t>
            </a:r>
            <a:endParaRPr lang="en-US" sz="1200" dirty="0">
              <a:latin typeface="微軟正黑體" panose="020B0604030504040204" pitchFamily="34" charset="-12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1071561" y="1463575"/>
            <a:ext cx="257203" cy="144661"/>
          </a:xfrm>
          <a:prstGeom prst="rect">
            <a:avLst/>
          </a:prstGeom>
          <a:solidFill>
            <a:srgbClr val="0984E3"/>
          </a:solidFill>
          <a:ln/>
        </p:spPr>
      </p:sp>
      <p:sp>
        <p:nvSpPr>
          <p:cNvPr id="16" name="Text 13"/>
          <p:cNvSpPr/>
          <p:nvPr/>
        </p:nvSpPr>
        <p:spPr>
          <a:xfrm>
            <a:off x="1071561" y="1461960"/>
            <a:ext cx="263405" cy="129907"/>
          </a:xfrm>
          <a:prstGeom prst="rect">
            <a:avLst/>
          </a:prstGeom>
          <a:noFill/>
          <a:ln/>
        </p:spPr>
        <p:txBody>
          <a:bodyPr wrap="none" lIns="51054" tIns="17018" rIns="51054" bIns="17018" rtlCol="0" anchor="ctr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600" dirty="0">
                <a:solidFill>
                  <a:srgbClr val="FFFFFF"/>
                </a:solidFill>
                <a:latin typeface="微軟正黑體" panose="020B0604030504040204" pitchFamily="34" charset="-120"/>
              </a:rPr>
              <a:t>組長</a:t>
            </a:r>
            <a:endParaRPr lang="en-US" sz="600" dirty="0">
              <a:latin typeface="微軟正黑體" panose="020B0604030504040204" pitchFamily="34" charset="-120"/>
            </a:endParaRPr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3125" y="1489472"/>
            <a:ext cx="142875" cy="142875"/>
          </a:xfrm>
          <a:prstGeom prst="rect">
            <a:avLst/>
          </a:prstGeom>
        </p:spPr>
      </p:pic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50" y="1489472"/>
            <a:ext cx="142875" cy="142875"/>
          </a:xfrm>
          <a:prstGeom prst="rect">
            <a:avLst/>
          </a:prstGeom>
        </p:spPr>
      </p:pic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75" y="1489472"/>
            <a:ext cx="142875" cy="142875"/>
          </a:xfrm>
          <a:prstGeom prst="rect">
            <a:avLst/>
          </a:prstGeom>
        </p:spPr>
      </p:pic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500" y="1489472"/>
            <a:ext cx="142875" cy="142875"/>
          </a:xfrm>
          <a:prstGeom prst="rect">
            <a:avLst/>
          </a:prstGeom>
        </p:spPr>
      </p:pic>
      <p:pic>
        <p:nvPicPr>
          <p:cNvPr id="21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625" y="1489472"/>
            <a:ext cx="142875" cy="142875"/>
          </a:xfrm>
          <a:prstGeom prst="rect">
            <a:avLst/>
          </a:prstGeom>
        </p:spPr>
      </p:pic>
      <p:pic>
        <p:nvPicPr>
          <p:cNvPr id="2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750" y="1489472"/>
            <a:ext cx="142875" cy="142875"/>
          </a:xfrm>
          <a:prstGeom prst="rect">
            <a:avLst/>
          </a:prstGeom>
        </p:spPr>
      </p:pic>
      <p:pic>
        <p:nvPicPr>
          <p:cNvPr id="2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3875" y="1489472"/>
            <a:ext cx="142875" cy="142875"/>
          </a:xfrm>
          <a:prstGeom prst="rect">
            <a:avLst/>
          </a:prstGeom>
        </p:spPr>
      </p:pic>
      <p:sp>
        <p:nvSpPr>
          <p:cNvPr id="24" name="Text 14"/>
          <p:cNvSpPr/>
          <p:nvPr/>
        </p:nvSpPr>
        <p:spPr>
          <a:xfrm>
            <a:off x="428625" y="1754121"/>
            <a:ext cx="1285875" cy="360099"/>
          </a:xfrm>
          <a:prstGeom prst="rect">
            <a:avLst/>
          </a:prstGeom>
          <a:noFill/>
          <a:ln/>
        </p:spPr>
        <p:txBody>
          <a:bodyPr wrap="square" lIns="102108" tIns="102108" rIns="0" bIns="1021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王弘凱</a:t>
            </a:r>
            <a:endParaRPr lang="en-US" sz="1200" dirty="0">
              <a:latin typeface="微軟正黑體" panose="020B0604030504040204" pitchFamily="34" charset="-120"/>
            </a:endParaRPr>
          </a:p>
        </p:txBody>
      </p:sp>
      <p:pic>
        <p:nvPicPr>
          <p:cNvPr id="25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3125" y="1857375"/>
            <a:ext cx="142875" cy="142875"/>
          </a:xfrm>
          <a:prstGeom prst="rect">
            <a:avLst/>
          </a:prstGeom>
        </p:spPr>
      </p:pic>
      <p:pic>
        <p:nvPicPr>
          <p:cNvPr id="26" name="Image 9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3250" y="1857375"/>
            <a:ext cx="142875" cy="142875"/>
          </a:xfrm>
          <a:prstGeom prst="rect">
            <a:avLst/>
          </a:prstGeom>
        </p:spPr>
      </p:pic>
      <p:pic>
        <p:nvPicPr>
          <p:cNvPr id="27" name="Image 1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3750" y="1857375"/>
            <a:ext cx="142875" cy="142875"/>
          </a:xfrm>
          <a:prstGeom prst="rect">
            <a:avLst/>
          </a:prstGeom>
        </p:spPr>
      </p:pic>
      <p:sp>
        <p:nvSpPr>
          <p:cNvPr id="28" name="Text 15"/>
          <p:cNvSpPr/>
          <p:nvPr/>
        </p:nvSpPr>
        <p:spPr>
          <a:xfrm>
            <a:off x="428625" y="2122024"/>
            <a:ext cx="1285875" cy="360099"/>
          </a:xfrm>
          <a:prstGeom prst="rect">
            <a:avLst/>
          </a:prstGeom>
          <a:noFill/>
          <a:ln/>
        </p:spPr>
        <p:txBody>
          <a:bodyPr wrap="square" lIns="102108" tIns="102108" rIns="0" bIns="1021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黃冠傑</a:t>
            </a:r>
            <a:endParaRPr lang="en-US" sz="1200" dirty="0">
              <a:latin typeface="微軟正黑體" panose="020B0604030504040204" pitchFamily="34" charset="-120"/>
            </a:endParaRPr>
          </a:p>
        </p:txBody>
      </p:sp>
      <p:pic>
        <p:nvPicPr>
          <p:cNvPr id="29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3125" y="2225278"/>
            <a:ext cx="142875" cy="142875"/>
          </a:xfrm>
          <a:prstGeom prst="rect">
            <a:avLst/>
          </a:prstGeom>
        </p:spPr>
      </p:pic>
      <p:pic>
        <p:nvPicPr>
          <p:cNvPr id="30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75" y="2225278"/>
            <a:ext cx="142875" cy="142875"/>
          </a:xfrm>
          <a:prstGeom prst="rect">
            <a:avLst/>
          </a:prstGeom>
        </p:spPr>
      </p:pic>
      <p:pic>
        <p:nvPicPr>
          <p:cNvPr id="31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625" y="2225278"/>
            <a:ext cx="142875" cy="142875"/>
          </a:xfrm>
          <a:prstGeom prst="rect">
            <a:avLst/>
          </a:prstGeom>
        </p:spPr>
      </p:pic>
      <p:pic>
        <p:nvPicPr>
          <p:cNvPr id="32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750" y="2225278"/>
            <a:ext cx="142875" cy="142875"/>
          </a:xfrm>
          <a:prstGeom prst="rect">
            <a:avLst/>
          </a:prstGeom>
        </p:spPr>
      </p:pic>
      <p:sp>
        <p:nvSpPr>
          <p:cNvPr id="33" name="Text 16"/>
          <p:cNvSpPr/>
          <p:nvPr/>
        </p:nvSpPr>
        <p:spPr>
          <a:xfrm>
            <a:off x="428625" y="2489927"/>
            <a:ext cx="1285875" cy="360099"/>
          </a:xfrm>
          <a:prstGeom prst="rect">
            <a:avLst/>
          </a:prstGeom>
          <a:noFill/>
          <a:ln/>
        </p:spPr>
        <p:txBody>
          <a:bodyPr wrap="square" lIns="102108" tIns="102108" rIns="0" bIns="1021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盧柏辰</a:t>
            </a:r>
            <a:endParaRPr lang="en-US" sz="1200" dirty="0">
              <a:latin typeface="微軟正黑體" panose="020B0604030504040204" pitchFamily="34" charset="-120"/>
            </a:endParaRPr>
          </a:p>
        </p:txBody>
      </p:sp>
      <p:pic>
        <p:nvPicPr>
          <p:cNvPr id="3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3125" y="2593181"/>
            <a:ext cx="142875" cy="142875"/>
          </a:xfrm>
          <a:prstGeom prst="rect">
            <a:avLst/>
          </a:prstGeom>
        </p:spPr>
      </p:pic>
      <p:pic>
        <p:nvPicPr>
          <p:cNvPr id="35" name="Image 1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3250" y="2593181"/>
            <a:ext cx="142875" cy="142875"/>
          </a:xfrm>
          <a:prstGeom prst="rect">
            <a:avLst/>
          </a:prstGeom>
        </p:spPr>
      </p:pic>
      <p:pic>
        <p:nvPicPr>
          <p:cNvPr id="36" name="Image 1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3500" y="2593181"/>
            <a:ext cx="142875" cy="142875"/>
          </a:xfrm>
          <a:prstGeom prst="rect">
            <a:avLst/>
          </a:prstGeom>
        </p:spPr>
      </p:pic>
      <p:pic>
        <p:nvPicPr>
          <p:cNvPr id="37" name="Image 1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3625" y="2593181"/>
            <a:ext cx="142875" cy="142875"/>
          </a:xfrm>
          <a:prstGeom prst="rect">
            <a:avLst/>
          </a:prstGeom>
        </p:spPr>
      </p:pic>
      <p:pic>
        <p:nvPicPr>
          <p:cNvPr id="38" name="Image 19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3875" y="2593181"/>
            <a:ext cx="142875" cy="142875"/>
          </a:xfrm>
          <a:prstGeom prst="rect">
            <a:avLst/>
          </a:prstGeom>
        </p:spPr>
      </p:pic>
      <p:sp>
        <p:nvSpPr>
          <p:cNvPr id="39" name="Text 17"/>
          <p:cNvSpPr/>
          <p:nvPr/>
        </p:nvSpPr>
        <p:spPr>
          <a:xfrm>
            <a:off x="428625" y="2857830"/>
            <a:ext cx="1285875" cy="360099"/>
          </a:xfrm>
          <a:prstGeom prst="rect">
            <a:avLst/>
          </a:prstGeom>
          <a:noFill/>
          <a:ln/>
        </p:spPr>
        <p:txBody>
          <a:bodyPr wrap="square" lIns="102108" tIns="102108" rIns="0" bIns="1021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廖柏瑋</a:t>
            </a:r>
            <a:endParaRPr lang="en-US" sz="1200" dirty="0">
              <a:latin typeface="微軟正黑體" panose="020B0604030504040204" pitchFamily="34" charset="-120"/>
            </a:endParaRPr>
          </a:p>
        </p:txBody>
      </p:sp>
      <p:pic>
        <p:nvPicPr>
          <p:cNvPr id="40" name="Image 2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3125" y="2961084"/>
            <a:ext cx="142875" cy="142875"/>
          </a:xfrm>
          <a:prstGeom prst="rect">
            <a:avLst/>
          </a:prstGeom>
        </p:spPr>
      </p:pic>
      <p:pic>
        <p:nvPicPr>
          <p:cNvPr id="41" name="Image 2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75" y="2961084"/>
            <a:ext cx="142875" cy="142875"/>
          </a:xfrm>
          <a:prstGeom prst="rect">
            <a:avLst/>
          </a:prstGeom>
        </p:spPr>
      </p:pic>
      <p:pic>
        <p:nvPicPr>
          <p:cNvPr id="42" name="Image 2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625" y="2961084"/>
            <a:ext cx="142875" cy="142875"/>
          </a:xfrm>
          <a:prstGeom prst="rect">
            <a:avLst/>
          </a:prstGeom>
        </p:spPr>
      </p:pic>
      <p:sp>
        <p:nvSpPr>
          <p:cNvPr id="43" name="Text 18"/>
          <p:cNvSpPr/>
          <p:nvPr/>
        </p:nvSpPr>
        <p:spPr>
          <a:xfrm>
            <a:off x="428625" y="3225733"/>
            <a:ext cx="1285875" cy="360099"/>
          </a:xfrm>
          <a:prstGeom prst="rect">
            <a:avLst/>
          </a:prstGeom>
          <a:noFill/>
          <a:ln/>
        </p:spPr>
        <p:txBody>
          <a:bodyPr wrap="square" lIns="102108" tIns="102108" rIns="0" bIns="102108" rtlCol="0" anchor="ctr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黃郁如</a:t>
            </a:r>
            <a:endParaRPr lang="en-US" sz="1200" dirty="0">
              <a:latin typeface="微軟正黑體" panose="020B0604030504040204" pitchFamily="34" charset="-120"/>
            </a:endParaRPr>
          </a:p>
        </p:txBody>
      </p:sp>
      <p:pic>
        <p:nvPicPr>
          <p:cNvPr id="44" name="Image 2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3125" y="3328988"/>
            <a:ext cx="142875" cy="142875"/>
          </a:xfrm>
          <a:prstGeom prst="rect">
            <a:avLst/>
          </a:prstGeom>
        </p:spPr>
      </p:pic>
      <p:pic>
        <p:nvPicPr>
          <p:cNvPr id="45" name="Image 2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3250" y="3328988"/>
            <a:ext cx="142875" cy="142875"/>
          </a:xfrm>
          <a:prstGeom prst="rect">
            <a:avLst/>
          </a:prstGeom>
        </p:spPr>
      </p:pic>
      <p:pic>
        <p:nvPicPr>
          <p:cNvPr id="46" name="Image 2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3500" y="3328988"/>
            <a:ext cx="142875" cy="142875"/>
          </a:xfrm>
          <a:prstGeom prst="rect">
            <a:avLst/>
          </a:prstGeom>
        </p:spPr>
      </p:pic>
      <p:pic>
        <p:nvPicPr>
          <p:cNvPr id="47" name="Image 2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3750" y="3328988"/>
            <a:ext cx="142875" cy="142875"/>
          </a:xfrm>
          <a:prstGeom prst="rect">
            <a:avLst/>
          </a:prstGeom>
        </p:spPr>
      </p:pic>
      <p:sp>
        <p:nvSpPr>
          <p:cNvPr id="49" name="Text 19"/>
          <p:cNvSpPr/>
          <p:nvPr/>
        </p:nvSpPr>
        <p:spPr>
          <a:xfrm>
            <a:off x="428625" y="3798713"/>
            <a:ext cx="2328073" cy="282129"/>
          </a:xfrm>
          <a:prstGeom prst="rect">
            <a:avLst/>
          </a:prstGeom>
          <a:noFill/>
          <a:ln/>
        </p:spPr>
        <p:txBody>
          <a:bodyPr wrap="none" lIns="102108" tIns="0" rIns="0" bIns="0" rtlCol="0" anchor="t">
            <a:spAutoFit/>
          </a:bodyPr>
          <a:lstStyle/>
          <a:p>
            <a:pPr marL="171450" indent="-171450" algn="l">
              <a:lnSpc>
                <a:spcPts val="1100"/>
              </a:lnSpc>
              <a:buFont typeface="Arial" panose="020B0604020202020204" pitchFamily="34" charset="0"/>
              <a:buChar char="•"/>
            </a:pPr>
            <a:r>
              <a:rPr lang="en-US" sz="1000" dirty="0" err="1">
                <a:latin typeface="微軟正黑體" panose="020B0604030504040204" pitchFamily="34" charset="-120"/>
              </a:rPr>
              <a:t>跨領域分工確保專案各環節專業到位</a:t>
            </a:r>
            <a:endParaRPr lang="en-US" sz="1000" dirty="0">
              <a:latin typeface="微軟正黑體" panose="020B0604030504040204" pitchFamily="34" charset="-120"/>
            </a:endParaRPr>
          </a:p>
          <a:p>
            <a:pPr marL="171450" indent="-171450" algn="l">
              <a:lnSpc>
                <a:spcPts val="1100"/>
              </a:lnSpc>
              <a:buFont typeface="Arial" panose="020B0604020202020204" pitchFamily="34" charset="0"/>
              <a:buChar char="•"/>
            </a:pPr>
            <a:r>
              <a:rPr lang="en-US" sz="1000" dirty="0" err="1">
                <a:latin typeface="微軟正黑體" panose="020B0604030504040204" pitchFamily="34" charset="-120"/>
              </a:rPr>
              <a:t>組長負責全端整合與進度控管</a:t>
            </a:r>
            <a:endParaRPr lang="en-US" sz="1000" dirty="0">
              <a:latin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789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592931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1007269"/>
            <a:ext cx="8001000" cy="14288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5" name="Text 2"/>
          <p:cNvSpPr/>
          <p:nvPr/>
        </p:nvSpPr>
        <p:spPr>
          <a:xfrm>
            <a:off x="171450" y="108847"/>
            <a:ext cx="1692771" cy="3340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風險管理策略</a:t>
            </a:r>
            <a:endParaRPr lang="en-US" sz="2200" dirty="0">
              <a:latin typeface="微軟正黑體" panose="020B0604030504040204" pitchFamily="34" charset="-12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571500" y="1435894"/>
            <a:ext cx="500063" cy="500063"/>
          </a:xfrm>
          <a:prstGeom prst="ellipse">
            <a:avLst/>
          </a:prstGeom>
          <a:solidFill>
            <a:srgbClr val="636E72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231" y="1571625"/>
            <a:ext cx="228600" cy="22860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71500" y="2150269"/>
            <a:ext cx="718145" cy="22454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技術挑戰</a:t>
            </a:r>
            <a:endParaRPr lang="en-US" sz="1397" dirty="0">
              <a:latin typeface="微軟正黑體" panose="020B0604030504040204" pitchFamily="34" charset="-120"/>
            </a:endParaRPr>
          </a:p>
        </p:txBody>
      </p:sp>
      <p:sp>
        <p:nvSpPr>
          <p:cNvPr id="9" name="Text 5"/>
          <p:cNvSpPr/>
          <p:nvPr/>
        </p:nvSpPr>
        <p:spPr>
          <a:xfrm>
            <a:off x="571500" y="2582466"/>
            <a:ext cx="2437347" cy="43537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000" dirty="0" err="1">
                <a:solidFill>
                  <a:srgbClr val="636E72"/>
                </a:solidFill>
                <a:latin typeface="微軟正黑體" panose="020B0604030504040204" pitchFamily="34" charset="-120"/>
              </a:rPr>
              <a:t>團隊成員對部分程式碼或系統架構不熟悉，可能影響開發進度</a:t>
            </a:r>
            <a:endParaRPr lang="en-US" sz="1000" dirty="0">
              <a:latin typeface="微軟正黑體" panose="020B0604030504040204" pitchFamily="34" charset="-12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3159882" y="1435894"/>
            <a:ext cx="7144" cy="3264694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11" name="Shape 7"/>
          <p:cNvSpPr/>
          <p:nvPr/>
        </p:nvSpPr>
        <p:spPr>
          <a:xfrm>
            <a:off x="3381366" y="1435894"/>
            <a:ext cx="500063" cy="500063"/>
          </a:xfrm>
          <a:prstGeom prst="ellipse">
            <a:avLst/>
          </a:prstGeom>
          <a:solidFill>
            <a:srgbClr val="0984E3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7097" y="1571625"/>
            <a:ext cx="228600" cy="22860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381366" y="2150269"/>
            <a:ext cx="718145" cy="22454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解決方案</a:t>
            </a:r>
            <a:endParaRPr lang="en-US" sz="1397" dirty="0">
              <a:latin typeface="微軟正黑體" panose="020B0604030504040204" pitchFamily="34" charset="-12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3381366" y="2582466"/>
            <a:ext cx="56106" cy="20268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987" b="1" dirty="0">
                <a:solidFill>
                  <a:srgbClr val="0984E3"/>
                </a:solidFill>
                <a:latin typeface="微軟正黑體" panose="020B0604030504040204" pitchFamily="34" charset="-120"/>
              </a:rPr>
              <a:t>•</a:t>
            </a:r>
            <a:endParaRPr lang="en-US" sz="987" dirty="0">
              <a:latin typeface="微軟正黑體" panose="020B0604030504040204" pitchFamily="34" charset="-12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3524241" y="2598539"/>
            <a:ext cx="2043829" cy="66383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just">
              <a:lnSpc>
                <a:spcPts val="1800"/>
              </a:lnSpc>
            </a:pPr>
            <a:r>
              <a:rPr lang="en-US" altLang="zh-TW" sz="1000" dirty="0" err="1">
                <a:solidFill>
                  <a:srgbClr val="636E72"/>
                </a:solidFill>
                <a:latin typeface="微軟正黑體" panose="020B0604030504040204" pitchFamily="34" charset="-120"/>
              </a:rPr>
              <a:t>建立</a:t>
            </a:r>
            <a:r>
              <a:rPr lang="en-US" sz="1000" b="1" dirty="0" err="1">
                <a:solidFill>
                  <a:srgbClr val="2D3436"/>
                </a:solidFill>
                <a:latin typeface="微軟正黑體" panose="020B0604030504040204" pitchFamily="34" charset="-120"/>
              </a:rPr>
              <a:t>每週讀書會</a:t>
            </a:r>
            <a:r>
              <a:rPr lang="en-US" altLang="zh-TW" sz="1000" dirty="0" err="1">
                <a:solidFill>
                  <a:srgbClr val="636E72"/>
                </a:solidFill>
                <a:latin typeface="微軟正黑體" panose="020B0604030504040204" pitchFamily="34" charset="-120"/>
              </a:rPr>
              <a:t>機制，進行技術知識</a:t>
            </a:r>
            <a:endParaRPr lang="en-US" altLang="zh-TW" sz="1000" dirty="0">
              <a:solidFill>
                <a:srgbClr val="636E72"/>
              </a:solidFill>
              <a:latin typeface="微軟正黑體" panose="020B0604030504040204" pitchFamily="34" charset="-120"/>
            </a:endParaRPr>
          </a:p>
          <a:p>
            <a:pPr>
              <a:lnSpc>
                <a:spcPts val="1800"/>
              </a:lnSpc>
            </a:pPr>
            <a:r>
              <a:rPr lang="en-US" altLang="zh-TW" sz="1000" dirty="0" err="1">
                <a:solidFill>
                  <a:srgbClr val="636E72"/>
                </a:solidFill>
                <a:latin typeface="微軟正黑體" panose="020B0604030504040204" pitchFamily="34" charset="-120"/>
              </a:rPr>
              <a:t>分享與討論</a:t>
            </a:r>
            <a:endParaRPr lang="en-US" altLang="zh-TW" sz="1000" dirty="0">
              <a:latin typeface="微軟正黑體" panose="020B0604030504040204" pitchFamily="34" charset="-120"/>
            </a:endParaRPr>
          </a:p>
          <a:p>
            <a:pPr>
              <a:lnSpc>
                <a:spcPts val="1800"/>
              </a:lnSpc>
            </a:pPr>
            <a:endParaRPr lang="en-US" sz="987" dirty="0">
              <a:latin typeface="微軟正黑體" panose="020B0604030504040204" pitchFamily="34" charset="-120"/>
            </a:endParaRPr>
          </a:p>
        </p:txBody>
      </p:sp>
      <p:sp>
        <p:nvSpPr>
          <p:cNvPr id="18" name="Text 13"/>
          <p:cNvSpPr/>
          <p:nvPr/>
        </p:nvSpPr>
        <p:spPr>
          <a:xfrm>
            <a:off x="3381366" y="3146822"/>
            <a:ext cx="56106" cy="20268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987" b="1" dirty="0">
                <a:solidFill>
                  <a:srgbClr val="0984E3"/>
                </a:solidFill>
                <a:latin typeface="微軟正黑體" panose="020B0604030504040204" pitchFamily="34" charset="-120"/>
              </a:rPr>
              <a:t>•</a:t>
            </a:r>
            <a:endParaRPr lang="en-US" sz="987" dirty="0">
              <a:latin typeface="微軟正黑體" panose="020B0604030504040204" pitchFamily="34" charset="-120"/>
            </a:endParaRPr>
          </a:p>
        </p:txBody>
      </p:sp>
      <p:sp>
        <p:nvSpPr>
          <p:cNvPr id="20" name="Text 15"/>
          <p:cNvSpPr/>
          <p:nvPr/>
        </p:nvSpPr>
        <p:spPr>
          <a:xfrm>
            <a:off x="3524241" y="3146822"/>
            <a:ext cx="2389400" cy="66383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zh-TW" sz="1000" dirty="0" err="1">
                <a:solidFill>
                  <a:srgbClr val="636E72"/>
                </a:solidFill>
                <a:latin typeface="+mj-ea"/>
                <a:ea typeface="+mj-ea"/>
              </a:rPr>
              <a:t>實施</a:t>
            </a:r>
            <a:r>
              <a:rPr lang="en-US" altLang="zh-TW" sz="1000" dirty="0">
                <a:solidFill>
                  <a:srgbClr val="636E72"/>
                </a:solidFill>
                <a:latin typeface="+mj-ea"/>
                <a:ea typeface="+mj-ea"/>
              </a:rPr>
              <a:t> </a:t>
            </a:r>
            <a:r>
              <a:rPr lang="en-US" sz="1000" b="1" dirty="0">
                <a:solidFill>
                  <a:srgbClr val="2D3436"/>
                </a:solidFill>
                <a:latin typeface="+mj-lt"/>
                <a:ea typeface="+mj-ea"/>
              </a:rPr>
              <a:t>Code Review</a:t>
            </a:r>
            <a:r>
              <a:rPr lang="zh-TW" altLang="en-US" sz="1000" b="1" dirty="0">
                <a:solidFill>
                  <a:srgbClr val="2D3436"/>
                </a:solidFill>
                <a:latin typeface="+mj-lt"/>
                <a:ea typeface="+mj-ea"/>
              </a:rPr>
              <a:t> </a:t>
            </a:r>
            <a:r>
              <a:rPr lang="en-US" altLang="zh-TW" sz="1000" dirty="0" err="1">
                <a:solidFill>
                  <a:srgbClr val="636E72"/>
                </a:solidFill>
                <a:latin typeface="+mj-ea"/>
                <a:ea typeface="+mj-ea"/>
              </a:rPr>
              <a:t>流程，確保程式</a:t>
            </a:r>
            <a:endParaRPr lang="en-US" altLang="zh-TW" sz="1000" dirty="0">
              <a:solidFill>
                <a:srgbClr val="636E72"/>
              </a:solidFill>
              <a:latin typeface="+mj-ea"/>
              <a:ea typeface="+mj-ea"/>
            </a:endParaRPr>
          </a:p>
          <a:p>
            <a:pPr algn="just">
              <a:lnSpc>
                <a:spcPts val="1800"/>
              </a:lnSpc>
            </a:pPr>
            <a:r>
              <a:rPr lang="en-US" altLang="zh-TW" sz="1000" dirty="0" err="1">
                <a:solidFill>
                  <a:srgbClr val="636E72"/>
                </a:solidFill>
                <a:latin typeface="+mj-ea"/>
                <a:ea typeface="+mj-ea"/>
              </a:rPr>
              <a:t>碼品質與團隊學習</a:t>
            </a:r>
            <a:endParaRPr lang="en-US" altLang="zh-TW" sz="1000" dirty="0">
              <a:latin typeface="+mj-ea"/>
              <a:ea typeface="+mj-ea"/>
            </a:endParaRPr>
          </a:p>
          <a:p>
            <a:pPr marL="0" indent="0" algn="l">
              <a:lnSpc>
                <a:spcPts val="1800"/>
              </a:lnSpc>
              <a:buNone/>
            </a:pPr>
            <a:endParaRPr lang="en-US" sz="987" dirty="0">
              <a:latin typeface="微軟正黑體" panose="020B0604030504040204" pitchFamily="34" charset="-120"/>
            </a:endParaRPr>
          </a:p>
        </p:txBody>
      </p:sp>
      <p:sp>
        <p:nvSpPr>
          <p:cNvPr id="22" name="Shape 17"/>
          <p:cNvSpPr/>
          <p:nvPr/>
        </p:nvSpPr>
        <p:spPr>
          <a:xfrm>
            <a:off x="5969747" y="1435894"/>
            <a:ext cx="7144" cy="3264694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23" name="Shape 18"/>
          <p:cNvSpPr/>
          <p:nvPr/>
        </p:nvSpPr>
        <p:spPr>
          <a:xfrm>
            <a:off x="6191231" y="1435894"/>
            <a:ext cx="500063" cy="500063"/>
          </a:xfrm>
          <a:prstGeom prst="ellipse">
            <a:avLst/>
          </a:prstGeom>
          <a:solidFill>
            <a:srgbClr val="00B894"/>
          </a:solidFill>
          <a:ln/>
        </p:spPr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6963" y="1571625"/>
            <a:ext cx="228600" cy="228600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6191231" y="2150269"/>
            <a:ext cx="718145" cy="22454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預期效益</a:t>
            </a:r>
            <a:endParaRPr lang="en-US" sz="1397" dirty="0">
              <a:latin typeface="微軟正黑體" panose="020B0604030504040204" pitchFamily="34" charset="-120"/>
            </a:endParaRPr>
          </a:p>
        </p:txBody>
      </p:sp>
      <p:sp>
        <p:nvSpPr>
          <p:cNvPr id="26" name="Text 20"/>
          <p:cNvSpPr/>
          <p:nvPr/>
        </p:nvSpPr>
        <p:spPr>
          <a:xfrm>
            <a:off x="6191231" y="2582466"/>
            <a:ext cx="2381269" cy="43537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000" dirty="0" err="1">
                <a:solidFill>
                  <a:srgbClr val="636E72"/>
                </a:solidFill>
                <a:latin typeface="微軟正黑體" panose="020B0604030504040204" pitchFamily="34" charset="-120"/>
              </a:rPr>
              <a:t>透過持續學習與協作，提升團隊整體技術能力，降低開發風險</a:t>
            </a:r>
            <a:endParaRPr lang="en-US" sz="1000" dirty="0">
              <a:latin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6464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0"/>
            <a:ext cx="3200400" cy="13035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endParaRPr lang="en-US" sz="834" dirty="0">
              <a:latin typeface="微軟正黑體" panose="020B0604030504040204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316232" y="428625"/>
            <a:ext cx="1635063" cy="3328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121" b="1" dirty="0" err="1">
                <a:solidFill>
                  <a:srgbClr val="2D3436"/>
                </a:solidFill>
                <a:latin typeface="微軟正黑體" panose="020B0604030504040204" pitchFamily="34" charset="-120"/>
              </a:rPr>
              <a:t>開發時程規劃</a:t>
            </a:r>
            <a:endParaRPr lang="en-US" sz="2121" dirty="0">
              <a:latin typeface="微軟正黑體" panose="020B0604030504040204" pitchFamily="34" charset="-12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259082" y="1271588"/>
            <a:ext cx="142875" cy="142875"/>
          </a:xfrm>
          <a:prstGeom prst="ellipse">
            <a:avLst/>
          </a:prstGeom>
          <a:solidFill>
            <a:srgbClr val="FFFFFF"/>
          </a:solidFill>
          <a:ln w="27432">
            <a:solidFill>
              <a:srgbClr val="636E7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44870" y="1235869"/>
            <a:ext cx="2090316" cy="18960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Phase 1：資料蒐集及基礎準備</a:t>
            </a:r>
            <a:endParaRPr lang="en-US" sz="1200" dirty="0">
              <a:latin typeface="微軟正黑體" panose="020B0604030504040204" pitchFamily="34" charset="-120"/>
            </a:endParaRPr>
          </a:p>
        </p:txBody>
      </p:sp>
      <p:grpSp>
        <p:nvGrpSpPr>
          <p:cNvPr id="35" name="群組 34">
            <a:extLst>
              <a:ext uri="{FF2B5EF4-FFF2-40B4-BE49-F238E27FC236}">
                <a16:creationId xmlns:a16="http://schemas.microsoft.com/office/drawing/2014/main" id="{334E7F84-AFE6-985C-47F3-3439E1941A43}"/>
              </a:ext>
            </a:extLst>
          </p:cNvPr>
          <p:cNvGrpSpPr/>
          <p:nvPr/>
        </p:nvGrpSpPr>
        <p:grpSpPr>
          <a:xfrm>
            <a:off x="3376627" y="1221876"/>
            <a:ext cx="970489" cy="203597"/>
            <a:chOff x="3319593" y="1284089"/>
            <a:chExt cx="970489" cy="203597"/>
          </a:xfrm>
        </p:grpSpPr>
        <p:sp>
          <p:nvSpPr>
            <p:cNvPr id="7" name="Shape 4"/>
            <p:cNvSpPr/>
            <p:nvPr/>
          </p:nvSpPr>
          <p:spPr>
            <a:xfrm>
              <a:off x="3319593" y="1284089"/>
              <a:ext cx="970489" cy="203597"/>
            </a:xfrm>
            <a:prstGeom prst="rect">
              <a:avLst/>
            </a:prstGeom>
            <a:solidFill>
              <a:srgbClr val="E0E0E0"/>
            </a:solidFill>
            <a:ln/>
          </p:spPr>
        </p:sp>
        <p:sp>
          <p:nvSpPr>
            <p:cNvPr id="8" name="Text 5"/>
            <p:cNvSpPr/>
            <p:nvPr/>
          </p:nvSpPr>
          <p:spPr>
            <a:xfrm>
              <a:off x="3319593" y="1284089"/>
              <a:ext cx="952505" cy="176267"/>
            </a:xfrm>
            <a:prstGeom prst="rect">
              <a:avLst/>
            </a:prstGeom>
            <a:noFill/>
            <a:ln/>
          </p:spPr>
          <p:txBody>
            <a:bodyPr wrap="none" lIns="85090" tIns="17018" rIns="85090" bIns="17018" rtlCol="0" anchor="t">
              <a:spAutoFit/>
            </a:bodyPr>
            <a:lstStyle/>
            <a:p>
              <a:pPr marL="0" indent="0" algn="l">
                <a:lnSpc>
                  <a:spcPts val="1200"/>
                </a:lnSpc>
                <a:buNone/>
              </a:pPr>
              <a:r>
                <a:rPr lang="en-US" sz="885" b="1" dirty="0">
                  <a:solidFill>
                    <a:srgbClr val="636E72"/>
                  </a:solidFill>
                  <a:latin typeface="微軟正黑體" panose="020B0604030504040204" pitchFamily="34" charset="-120"/>
                </a:rPr>
                <a:t>12/15 ~ 12/29</a:t>
              </a:r>
              <a:endParaRPr lang="en-US" sz="885" dirty="0">
                <a:latin typeface="微軟正黑體" panose="020B0604030504040204" pitchFamily="34" charset="-120"/>
              </a:endParaRPr>
            </a:p>
          </p:txBody>
        </p:sp>
      </p:grpSp>
      <p:sp>
        <p:nvSpPr>
          <p:cNvPr id="9" name="Text 6"/>
          <p:cNvSpPr/>
          <p:nvPr/>
        </p:nvSpPr>
        <p:spPr>
          <a:xfrm>
            <a:off x="844870" y="1544836"/>
            <a:ext cx="2096728" cy="8469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 err="1">
                <a:latin typeface="微軟正黑體" panose="020B0604030504040204" pitchFamily="34" charset="-120"/>
              </a:rPr>
              <a:t>蒐集並清洗食材影像與食譜資料集</a:t>
            </a:r>
            <a:endParaRPr lang="en-US" sz="1000" dirty="0">
              <a:latin typeface="微軟正黑體" panose="020B0604030504040204" pitchFamily="34" charset="-120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000" dirty="0" err="1">
                <a:latin typeface="微軟正黑體" panose="020B0604030504040204" pitchFamily="34" charset="-120"/>
              </a:rPr>
              <a:t>設計資料庫架構與</a:t>
            </a:r>
            <a:r>
              <a:rPr lang="en-US" altLang="zh-TW" sz="1000" dirty="0">
                <a:latin typeface="微軟正黑體" panose="020B0604030504040204" pitchFamily="34" charset="-120"/>
              </a:rPr>
              <a:t> API </a:t>
            </a:r>
            <a:r>
              <a:rPr lang="en-US" altLang="zh-TW" sz="1000" dirty="0" err="1">
                <a:latin typeface="微軟正黑體" panose="020B0604030504040204" pitchFamily="34" charset="-120"/>
              </a:rPr>
              <a:t>規格</a:t>
            </a:r>
            <a:endParaRPr lang="en-US" altLang="zh-TW" sz="1000" dirty="0">
              <a:latin typeface="微軟正黑體" panose="020B0604030504040204" pitchFamily="34" charset="-120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000" dirty="0" err="1">
                <a:latin typeface="微軟正黑體" panose="020B0604030504040204" pitchFamily="34" charset="-120"/>
              </a:rPr>
              <a:t>舉辦讀書會建立技術基礎</a:t>
            </a:r>
            <a:endParaRPr lang="en-US" altLang="zh-TW" sz="1000" dirty="0">
              <a:latin typeface="微軟正黑體" panose="020B0604030504040204" pitchFamily="34" charset="-120"/>
            </a:endParaRPr>
          </a:p>
          <a:p>
            <a:pPr marL="0" indent="0" algn="l">
              <a:lnSpc>
                <a:spcPts val="1300"/>
              </a:lnSpc>
              <a:buNone/>
            </a:pPr>
            <a:endParaRPr lang="en-US" sz="1000" dirty="0">
              <a:latin typeface="微軟正黑體" panose="020B0604030504040204" pitchFamily="34" charset="-12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259082" y="2339187"/>
            <a:ext cx="142875" cy="142875"/>
          </a:xfrm>
          <a:prstGeom prst="ellipse">
            <a:avLst/>
          </a:prstGeom>
          <a:solidFill>
            <a:srgbClr val="FFFFFF"/>
          </a:solidFill>
          <a:ln w="27432">
            <a:solidFill>
              <a:srgbClr val="0984E3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44870" y="2303469"/>
            <a:ext cx="1785745" cy="18960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Phase 2：模型開發及串接</a:t>
            </a:r>
            <a:endParaRPr lang="en-US" sz="1193" dirty="0">
              <a:latin typeface="微軟正黑體" panose="020B0604030504040204" pitchFamily="34" charset="-120"/>
            </a:endParaRPr>
          </a:p>
        </p:txBody>
      </p: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C8808048-7CD9-707C-12E9-7B0FB10C227D}"/>
              </a:ext>
            </a:extLst>
          </p:cNvPr>
          <p:cNvGrpSpPr/>
          <p:nvPr/>
        </p:nvGrpSpPr>
        <p:grpSpPr>
          <a:xfrm>
            <a:off x="3376627" y="2278465"/>
            <a:ext cx="970489" cy="203597"/>
            <a:chOff x="2976693" y="2351689"/>
            <a:chExt cx="823373" cy="203597"/>
          </a:xfrm>
        </p:grpSpPr>
        <p:sp>
          <p:nvSpPr>
            <p:cNvPr id="14" name="Shape 11"/>
            <p:cNvSpPr/>
            <p:nvPr/>
          </p:nvSpPr>
          <p:spPr>
            <a:xfrm>
              <a:off x="2976693" y="2351689"/>
              <a:ext cx="823373" cy="203597"/>
            </a:xfrm>
            <a:prstGeom prst="rect">
              <a:avLst/>
            </a:prstGeom>
            <a:solidFill>
              <a:srgbClr val="E0E0E0"/>
            </a:solidFill>
            <a:ln/>
          </p:spPr>
        </p:sp>
        <p:sp>
          <p:nvSpPr>
            <p:cNvPr id="15" name="Text 12"/>
            <p:cNvSpPr/>
            <p:nvPr/>
          </p:nvSpPr>
          <p:spPr>
            <a:xfrm>
              <a:off x="3038682" y="2351689"/>
              <a:ext cx="693875" cy="175817"/>
            </a:xfrm>
            <a:prstGeom prst="rect">
              <a:avLst/>
            </a:prstGeom>
            <a:noFill/>
            <a:ln/>
          </p:spPr>
          <p:txBody>
            <a:bodyPr wrap="none" lIns="85090" tIns="17018" rIns="85090" bIns="17018" rtlCol="0" anchor="t">
              <a:spAutoFit/>
            </a:bodyPr>
            <a:lstStyle/>
            <a:p>
              <a:pPr marL="0" indent="0" algn="ctr">
                <a:lnSpc>
                  <a:spcPts val="1200"/>
                </a:lnSpc>
                <a:buNone/>
              </a:pPr>
              <a:r>
                <a:rPr lang="en-US" sz="885" b="1" dirty="0">
                  <a:solidFill>
                    <a:srgbClr val="636E72"/>
                  </a:solidFill>
                  <a:latin typeface="微軟正黑體" panose="020B0604030504040204" pitchFamily="34" charset="-120"/>
                </a:rPr>
                <a:t>12/29 ~ 1/6</a:t>
              </a:r>
              <a:endParaRPr lang="en-US" sz="885" dirty="0">
                <a:latin typeface="微軟正黑體" panose="020B0604030504040204" pitchFamily="34" charset="-120"/>
              </a:endParaRPr>
            </a:p>
          </p:txBody>
        </p:sp>
      </p:grpSp>
      <p:sp>
        <p:nvSpPr>
          <p:cNvPr id="16" name="Text 13"/>
          <p:cNvSpPr/>
          <p:nvPr/>
        </p:nvSpPr>
        <p:spPr>
          <a:xfrm>
            <a:off x="844870" y="2612436"/>
            <a:ext cx="1644681" cy="66422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 err="1">
                <a:latin typeface="微軟正黑體" panose="020B0604030504040204" pitchFamily="34" charset="-120"/>
              </a:rPr>
              <a:t>訓練與調整影像辨識模型</a:t>
            </a:r>
            <a:endParaRPr lang="en-US" sz="1000" dirty="0">
              <a:latin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000" dirty="0" err="1">
                <a:latin typeface="微軟正黑體" panose="020B0604030504040204" pitchFamily="34" charset="-120"/>
              </a:rPr>
              <a:t>串接後端資料庫與</a:t>
            </a:r>
            <a:r>
              <a:rPr lang="en-US" altLang="zh-TW" sz="1000" dirty="0">
                <a:latin typeface="微軟正黑體" panose="020B0604030504040204" pitchFamily="34" charset="-120"/>
              </a:rPr>
              <a:t> AI </a:t>
            </a:r>
            <a:r>
              <a:rPr lang="en-US" altLang="zh-TW" sz="1000" dirty="0" err="1">
                <a:latin typeface="微軟正黑體" panose="020B0604030504040204" pitchFamily="34" charset="-120"/>
              </a:rPr>
              <a:t>服務</a:t>
            </a:r>
            <a:endParaRPr lang="en-US" altLang="zh-TW" sz="1000" dirty="0">
              <a:latin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sz="1000" dirty="0">
              <a:latin typeface="微軟正黑體" panose="020B0604030504040204" pitchFamily="34" charset="-12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844870" y="2822451"/>
            <a:ext cx="65" cy="1544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ts val="1300"/>
              </a:lnSpc>
            </a:pPr>
            <a:endParaRPr lang="en-US" sz="1000" dirty="0">
              <a:latin typeface="微軟正黑體" panose="020B0604030504040204" pitchFamily="34" charset="-120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259082" y="3196772"/>
            <a:ext cx="142875" cy="142875"/>
          </a:xfrm>
          <a:prstGeom prst="ellipse">
            <a:avLst/>
          </a:prstGeom>
          <a:solidFill>
            <a:srgbClr val="FFFFFF"/>
          </a:solidFill>
          <a:ln w="27432">
            <a:solidFill>
              <a:srgbClr val="00B894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844870" y="3161054"/>
            <a:ext cx="1785745" cy="18960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2D3436"/>
                </a:solidFill>
                <a:latin typeface="微軟正黑體" panose="020B0604030504040204" pitchFamily="34" charset="-120"/>
              </a:rPr>
              <a:t>Phase 3：前端優化及部署</a:t>
            </a:r>
            <a:endParaRPr lang="en-US" sz="1193" dirty="0">
              <a:latin typeface="微軟正黑體" panose="020B0604030504040204" pitchFamily="34" charset="-120"/>
            </a:endParaRPr>
          </a:p>
        </p:txBody>
      </p: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961C0CDB-513B-B309-7B2A-73490D6C0593}"/>
              </a:ext>
            </a:extLst>
          </p:cNvPr>
          <p:cNvGrpSpPr/>
          <p:nvPr/>
        </p:nvGrpSpPr>
        <p:grpSpPr>
          <a:xfrm>
            <a:off x="3376627" y="3136050"/>
            <a:ext cx="970489" cy="203597"/>
            <a:chOff x="2976693" y="3209274"/>
            <a:chExt cx="896931" cy="203597"/>
          </a:xfrm>
        </p:grpSpPr>
        <p:sp>
          <p:nvSpPr>
            <p:cNvPr id="20" name="Shape 17"/>
            <p:cNvSpPr/>
            <p:nvPr/>
          </p:nvSpPr>
          <p:spPr>
            <a:xfrm>
              <a:off x="2976693" y="3209274"/>
              <a:ext cx="896931" cy="203597"/>
            </a:xfrm>
            <a:prstGeom prst="rect">
              <a:avLst/>
            </a:prstGeom>
            <a:solidFill>
              <a:srgbClr val="E0E0E0"/>
            </a:solidFill>
            <a:ln/>
          </p:spPr>
        </p:sp>
        <p:sp>
          <p:nvSpPr>
            <p:cNvPr id="21" name="Text 18"/>
            <p:cNvSpPr/>
            <p:nvPr/>
          </p:nvSpPr>
          <p:spPr>
            <a:xfrm>
              <a:off x="3010239" y="3209274"/>
              <a:ext cx="818086" cy="175817"/>
            </a:xfrm>
            <a:prstGeom prst="rect">
              <a:avLst/>
            </a:prstGeom>
            <a:noFill/>
            <a:ln/>
          </p:spPr>
          <p:txBody>
            <a:bodyPr wrap="none" lIns="85090" tIns="17018" rIns="85090" bIns="17018" rtlCol="0" anchor="t">
              <a:spAutoFit/>
            </a:bodyPr>
            <a:lstStyle/>
            <a:p>
              <a:pPr marL="0" indent="0" algn="ctr">
                <a:lnSpc>
                  <a:spcPts val="1200"/>
                </a:lnSpc>
                <a:buNone/>
              </a:pPr>
              <a:r>
                <a:rPr lang="en-US" sz="885" b="1" dirty="0">
                  <a:solidFill>
                    <a:srgbClr val="636E72"/>
                  </a:solidFill>
                  <a:latin typeface="微軟正黑體" panose="020B0604030504040204" pitchFamily="34" charset="-120"/>
                </a:rPr>
                <a:t>12/29 ~ 1/13</a:t>
              </a:r>
              <a:endParaRPr lang="en-US" sz="885" dirty="0">
                <a:latin typeface="微軟正黑體" panose="020B0604030504040204" pitchFamily="34" charset="-120"/>
              </a:endParaRPr>
            </a:p>
          </p:txBody>
        </p:sp>
      </p:grpSp>
      <p:sp>
        <p:nvSpPr>
          <p:cNvPr id="22" name="Text 19"/>
          <p:cNvSpPr/>
          <p:nvPr/>
        </p:nvSpPr>
        <p:spPr>
          <a:xfrm>
            <a:off x="844870" y="3470021"/>
            <a:ext cx="2031005" cy="101367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 err="1">
                <a:latin typeface="微軟正黑體" panose="020B0604030504040204" pitchFamily="34" charset="-120"/>
              </a:rPr>
              <a:t>優化</a:t>
            </a:r>
            <a:r>
              <a:rPr lang="en-US" sz="1000" dirty="0">
                <a:latin typeface="微軟正黑體" panose="020B0604030504040204" pitchFamily="34" charset="-120"/>
              </a:rPr>
              <a:t> LINE Bot </a:t>
            </a:r>
            <a:r>
              <a:rPr lang="en-US" sz="1000" dirty="0" err="1">
                <a:latin typeface="微軟正黑體" panose="020B0604030504040204" pitchFamily="34" charset="-120"/>
              </a:rPr>
              <a:t>功能與使用者介面</a:t>
            </a:r>
            <a:endParaRPr lang="en-US" sz="1000" dirty="0">
              <a:latin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000" dirty="0" err="1">
                <a:latin typeface="微軟正黑體" panose="020B0604030504040204" pitchFamily="34" charset="-120"/>
              </a:rPr>
              <a:t>開發碳足跡儀表板視覺化功能</a:t>
            </a:r>
            <a:endParaRPr lang="en-US" altLang="zh-TW" sz="1000" dirty="0">
              <a:latin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000" dirty="0" err="1">
                <a:latin typeface="微軟正黑體" panose="020B0604030504040204" pitchFamily="34" charset="-120"/>
              </a:rPr>
              <a:t>完成雲端部署與測試</a:t>
            </a:r>
            <a:endParaRPr lang="en-US" altLang="zh-TW" sz="1000" dirty="0">
              <a:latin typeface="微軟正黑體" panose="020B0604030504040204" pitchFamily="34" charset="-120"/>
            </a:endParaRPr>
          </a:p>
          <a:p>
            <a:pPr>
              <a:lnSpc>
                <a:spcPts val="1300"/>
              </a:lnSpc>
            </a:pPr>
            <a:endParaRPr lang="en-US" altLang="zh-TW" sz="1000" dirty="0">
              <a:latin typeface="微軟正黑體" panose="020B0604030504040204" pitchFamily="34" charset="-120"/>
            </a:endParaRPr>
          </a:p>
          <a:p>
            <a:pPr>
              <a:lnSpc>
                <a:spcPts val="1300"/>
              </a:lnSpc>
            </a:pPr>
            <a:endParaRPr lang="en-US" sz="1000" dirty="0">
              <a:latin typeface="微軟正黑體" panose="020B0604030504040204" pitchFamily="34" charset="-120"/>
            </a:endParaRPr>
          </a:p>
        </p:txBody>
      </p: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D19A6B0F-9926-E656-58CA-141FC26B7A05}"/>
              </a:ext>
            </a:extLst>
          </p:cNvPr>
          <p:cNvGrpSpPr/>
          <p:nvPr/>
        </p:nvGrpSpPr>
        <p:grpSpPr>
          <a:xfrm>
            <a:off x="401957" y="4596108"/>
            <a:ext cx="5372100" cy="378619"/>
            <a:chOff x="316232" y="4622006"/>
            <a:chExt cx="5372100" cy="378619"/>
          </a:xfrm>
        </p:grpSpPr>
        <p:sp>
          <p:nvSpPr>
            <p:cNvPr id="25" name="Shape 22"/>
            <p:cNvSpPr/>
            <p:nvPr/>
          </p:nvSpPr>
          <p:spPr>
            <a:xfrm>
              <a:off x="316232" y="4622006"/>
              <a:ext cx="5372100" cy="378619"/>
            </a:xfrm>
            <a:prstGeom prst="rect">
              <a:avLst/>
            </a:prstGeom>
            <a:solidFill>
              <a:srgbClr val="2D3436"/>
            </a:solidFill>
            <a:ln/>
          </p:spPr>
        </p:sp>
        <p:pic>
          <p:nvPicPr>
            <p:cNvPr id="26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54731" y="4739878"/>
              <a:ext cx="160734" cy="142875"/>
            </a:xfrm>
            <a:prstGeom prst="rect">
              <a:avLst/>
            </a:prstGeom>
          </p:spPr>
        </p:pic>
        <p:sp>
          <p:nvSpPr>
            <p:cNvPr id="27" name="Text 23"/>
            <p:cNvSpPr/>
            <p:nvPr/>
          </p:nvSpPr>
          <p:spPr>
            <a:xfrm>
              <a:off x="2409266" y="4707731"/>
              <a:ext cx="1453923" cy="16421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>
              <a:spAutoFit/>
            </a:bodyPr>
            <a:lstStyle/>
            <a:p>
              <a:pPr marL="0" indent="0" algn="ctr">
                <a:lnSpc>
                  <a:spcPts val="1400"/>
                </a:lnSpc>
                <a:buNone/>
              </a:pPr>
              <a:r>
                <a:rPr lang="en-US" sz="987" b="1" dirty="0">
                  <a:solidFill>
                    <a:srgbClr val="FFFFFF"/>
                  </a:solidFill>
                  <a:latin typeface="微軟正黑體" panose="020B0604030504040204" pitchFamily="34" charset="-120"/>
                </a:rPr>
                <a:t>目標：1/13 完成專案交付</a:t>
              </a:r>
              <a:endParaRPr lang="en-US" sz="987" dirty="0">
                <a:latin typeface="微軟正黑體" panose="020B0604030504040204" pitchFamily="34" charset="-120"/>
              </a:endParaRPr>
            </a:p>
          </p:txBody>
        </p:sp>
      </p:grpSp>
      <p:pic>
        <p:nvPicPr>
          <p:cNvPr id="33" name="圖片 32" descr="一張含有 油畫, 圖畫, 食物, 人的臉孔 的圖片&#10;&#10;AI 產生的內容可能不正確。">
            <a:extLst>
              <a:ext uri="{FF2B5EF4-FFF2-40B4-BE49-F238E27FC236}">
                <a16:creationId xmlns:a16="http://schemas.microsoft.com/office/drawing/2014/main" id="{6EADD972-8FF5-5F50-FCB6-79662E1B78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4449" y="1221876"/>
            <a:ext cx="4349400" cy="2372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5">
      <a:majorFont>
        <a:latin typeface="Times New Roman"/>
        <a:ea typeface="微軟正黑體"/>
        <a:cs typeface=""/>
      </a:majorFont>
      <a:minorFont>
        <a:latin typeface="Times New Roman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223</Words>
  <Application>Microsoft Office PowerPoint</Application>
  <PresentationFormat>如螢幕大小 (16:9)</PresentationFormat>
  <Paragraphs>104</Paragraphs>
  <Slides>9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3" baseType="lpstr">
      <vt:lpstr>微軟正黑體</vt:lpstr>
      <vt:lpstr>Aptos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凡爵 黃</cp:lastModifiedBy>
  <cp:revision>4</cp:revision>
  <dcterms:created xsi:type="dcterms:W3CDTF">2025-12-21T09:50:15Z</dcterms:created>
  <dcterms:modified xsi:type="dcterms:W3CDTF">2025-12-21T12:03:16Z</dcterms:modified>
</cp:coreProperties>
</file>